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30"/>
  </p:notesMasterIdLst>
  <p:handoutMasterIdLst>
    <p:handoutMasterId r:id="rId31"/>
  </p:handoutMasterIdLst>
  <p:sldIdLst>
    <p:sldId id="308" r:id="rId5"/>
    <p:sldId id="377" r:id="rId6"/>
    <p:sldId id="404" r:id="rId7"/>
    <p:sldId id="401" r:id="rId8"/>
    <p:sldId id="381" r:id="rId9"/>
    <p:sldId id="412" r:id="rId10"/>
    <p:sldId id="409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428" r:id="rId27"/>
    <p:sldId id="403" r:id="rId28"/>
    <p:sldId id="336" r:id="rId29"/>
  </p:sldIdLst>
  <p:sldSz cx="9144000" cy="5143500" type="screen16x9"/>
  <p:notesSz cx="6858000" cy="9144000"/>
  <p:embeddedFontLst>
    <p:embeddedFont>
      <p:font typeface="Lucida Grande" panose="020B0604020202020204" charset="0"/>
      <p:regular r:id="rId32"/>
      <p:bold r:id="rId33"/>
      <p:italic r:id="rId34"/>
      <p:boldItalic r:id="rId35"/>
    </p:embeddedFont>
    <p:embeddedFont>
      <p:font typeface="Futura Bk" panose="020B0502020204020303" charset="0"/>
      <p:regular r:id="rId36"/>
      <p:bold r:id="rId37"/>
      <p:italic r:id="rId38"/>
    </p:embeddedFont>
    <p:embeddedFont>
      <p:font typeface="HP Simplified" panose="020B0604020202020204" charset="0"/>
      <p:regular r:id="rId39"/>
      <p:bold r:id="rId40"/>
      <p:italic r:id="rId41"/>
      <p:boldItalic r:id="rId42"/>
    </p:embeddedFont>
    <p:embeddedFont>
      <p:font typeface="Futura Hv" panose="020B0702020204020204" charset="0"/>
      <p:regular r:id="rId43"/>
    </p:embeddedFont>
    <p:embeddedFont>
      <p:font typeface="ＭＳ Ｐゴシック" panose="020B0600070205080204" pitchFamily="34" charset="-128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Tahoma" panose="020B0604030504040204" pitchFamily="34" charset="0"/>
      <p:regular r:id="rId49"/>
      <p:bold r:id="rId50"/>
    </p:embeddedFont>
  </p:embeddedFontLst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60" userDrawn="1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297"/>
    <a:srgbClr val="37C1FF"/>
    <a:srgbClr val="00A4EE"/>
    <a:srgbClr val="01B0FF"/>
    <a:srgbClr val="1098D2"/>
    <a:srgbClr val="FAAF3A"/>
    <a:srgbClr val="FFFFFF"/>
    <a:srgbClr val="F3F3F3"/>
    <a:srgbClr val="87898B"/>
    <a:srgbClr val="DD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6" autoAdjust="0"/>
    <p:restoredTop sz="80251" autoAdjust="0"/>
  </p:normalViewPr>
  <p:slideViewPr>
    <p:cSldViewPr snapToGrid="0">
      <p:cViewPr varScale="1">
        <p:scale>
          <a:sx n="74" d="100"/>
          <a:sy n="74" d="100"/>
        </p:scale>
        <p:origin x="1290" y="66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60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705C4D-5A2B-4CB1-ADDE-009CB848B054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8EEA09A-39A8-4C9F-8AC7-64FF6A370A8B}">
      <dgm:prSet phldrT="[Text]" custT="1"/>
      <dgm:spPr/>
      <dgm:t>
        <a:bodyPr/>
        <a:lstStyle/>
        <a:p>
          <a:r>
            <a:rPr lang="en-IN" sz="2800" b="1" dirty="0" smtClean="0"/>
            <a:t>CRM Systems</a:t>
          </a:r>
          <a:endParaRPr lang="en-IN" sz="2800" b="1" dirty="0"/>
        </a:p>
      </dgm:t>
    </dgm:pt>
    <dgm:pt modelId="{6A7B7F4B-2C5B-4E36-B9F7-DA201DA1CEEE}" type="parTrans" cxnId="{28B228AB-F843-489B-9F1D-0B465F65E70E}">
      <dgm:prSet/>
      <dgm:spPr/>
      <dgm:t>
        <a:bodyPr/>
        <a:lstStyle/>
        <a:p>
          <a:endParaRPr lang="en-IN"/>
        </a:p>
      </dgm:t>
    </dgm:pt>
    <dgm:pt modelId="{1750C37E-73D9-49C2-81B0-E1A14C2EA4C8}" type="sibTrans" cxnId="{28B228AB-F843-489B-9F1D-0B465F65E70E}">
      <dgm:prSet/>
      <dgm:spPr/>
      <dgm:t>
        <a:bodyPr/>
        <a:lstStyle/>
        <a:p>
          <a:endParaRPr lang="en-IN"/>
        </a:p>
      </dgm:t>
    </dgm:pt>
    <dgm:pt modelId="{0638E3B6-8499-4058-94A7-352E7A1DB65B}">
      <dgm:prSet phldrT="[Text]"/>
      <dgm:spPr/>
      <dgm:t>
        <a:bodyPr/>
        <a:lstStyle/>
        <a:p>
          <a:r>
            <a:rPr lang="en-IN" dirty="0" smtClean="0"/>
            <a:t>Continuous exchange of information across all customer channels/touch points</a:t>
          </a:r>
        </a:p>
      </dgm:t>
    </dgm:pt>
    <dgm:pt modelId="{F4FC93B9-5038-4E81-9A5D-AFF9B3E21C94}" type="parTrans" cxnId="{DF6A5ECB-605C-4164-8531-077A949BC73D}">
      <dgm:prSet/>
      <dgm:spPr/>
      <dgm:t>
        <a:bodyPr/>
        <a:lstStyle/>
        <a:p>
          <a:endParaRPr lang="en-IN"/>
        </a:p>
      </dgm:t>
    </dgm:pt>
    <dgm:pt modelId="{9F8841E9-668E-4BCF-9234-B04685520F0C}" type="sibTrans" cxnId="{DF6A5ECB-605C-4164-8531-077A949BC73D}">
      <dgm:prSet/>
      <dgm:spPr/>
      <dgm:t>
        <a:bodyPr/>
        <a:lstStyle/>
        <a:p>
          <a:endParaRPr lang="en-IN"/>
        </a:p>
      </dgm:t>
    </dgm:pt>
    <dgm:pt modelId="{70C57632-5E38-44B1-81EA-329C145C63DB}">
      <dgm:prSet phldrT="[Text]"/>
      <dgm:spPr/>
      <dgm:t>
        <a:bodyPr/>
        <a:lstStyle/>
        <a:p>
          <a:r>
            <a:rPr lang="en-IN" dirty="0" smtClean="0"/>
            <a:t>Personalised products/services based on specific needs and expectations</a:t>
          </a:r>
        </a:p>
      </dgm:t>
    </dgm:pt>
    <dgm:pt modelId="{8CF0D18D-A460-4772-9D87-70B0C199ADAB}" type="parTrans" cxnId="{0644F481-1D66-495F-ABC5-A686DF3AF555}">
      <dgm:prSet/>
      <dgm:spPr/>
      <dgm:t>
        <a:bodyPr/>
        <a:lstStyle/>
        <a:p>
          <a:endParaRPr lang="en-IN"/>
        </a:p>
      </dgm:t>
    </dgm:pt>
    <dgm:pt modelId="{E824B75C-7944-4F24-8C17-AE064301CFA6}" type="sibTrans" cxnId="{0644F481-1D66-495F-ABC5-A686DF3AF555}">
      <dgm:prSet/>
      <dgm:spPr/>
      <dgm:t>
        <a:bodyPr/>
        <a:lstStyle/>
        <a:p>
          <a:endParaRPr lang="en-IN"/>
        </a:p>
      </dgm:t>
    </dgm:pt>
    <dgm:pt modelId="{B9C8775E-6173-4A58-8387-86DCA79C032D}">
      <dgm:prSet phldrT="[Text]"/>
      <dgm:spPr/>
      <dgm:t>
        <a:bodyPr/>
        <a:lstStyle/>
        <a:p>
          <a:r>
            <a:rPr lang="en-IN" dirty="0" smtClean="0"/>
            <a:t>Consistent user experience across all touch-points</a:t>
          </a:r>
        </a:p>
        <a:p>
          <a:endParaRPr lang="en-IN" dirty="0"/>
        </a:p>
      </dgm:t>
    </dgm:pt>
    <dgm:pt modelId="{EC8FE21A-4FEE-4362-A5AC-EDDDE44C1F0E}" type="parTrans" cxnId="{1E119F3D-855B-4939-9852-CAB6DA3ACD13}">
      <dgm:prSet/>
      <dgm:spPr/>
      <dgm:t>
        <a:bodyPr/>
        <a:lstStyle/>
        <a:p>
          <a:endParaRPr lang="en-IN"/>
        </a:p>
      </dgm:t>
    </dgm:pt>
    <dgm:pt modelId="{B19E945C-0B1C-4075-B2E5-03AB16D7E1C8}" type="sibTrans" cxnId="{1E119F3D-855B-4939-9852-CAB6DA3ACD13}">
      <dgm:prSet/>
      <dgm:spPr/>
      <dgm:t>
        <a:bodyPr/>
        <a:lstStyle/>
        <a:p>
          <a:endParaRPr lang="en-IN"/>
        </a:p>
      </dgm:t>
    </dgm:pt>
    <dgm:pt modelId="{E9D89585-B334-4758-B4D1-4315DE2D2FBD}">
      <dgm:prSet phldrT="[Text]"/>
      <dgm:spPr/>
      <dgm:t>
        <a:bodyPr/>
        <a:lstStyle/>
        <a:p>
          <a:r>
            <a:rPr lang="en-IN" dirty="0" smtClean="0"/>
            <a:t>Real-time access to all customer information to enable quick decisions</a:t>
          </a:r>
          <a:endParaRPr lang="en-IN" dirty="0"/>
        </a:p>
      </dgm:t>
    </dgm:pt>
    <dgm:pt modelId="{1D6D4655-AFD3-4151-BC5C-AE2E2DC7BB8B}" type="parTrans" cxnId="{0C12A1C7-0B9D-4377-8CB0-EFFF4CC2E50C}">
      <dgm:prSet/>
      <dgm:spPr/>
      <dgm:t>
        <a:bodyPr/>
        <a:lstStyle/>
        <a:p>
          <a:endParaRPr lang="en-IN"/>
        </a:p>
      </dgm:t>
    </dgm:pt>
    <dgm:pt modelId="{418E0E4C-14C8-408F-B5B4-C7A2DC17AFCA}" type="sibTrans" cxnId="{0C12A1C7-0B9D-4377-8CB0-EFFF4CC2E50C}">
      <dgm:prSet/>
      <dgm:spPr/>
      <dgm:t>
        <a:bodyPr/>
        <a:lstStyle/>
        <a:p>
          <a:endParaRPr lang="en-IN"/>
        </a:p>
      </dgm:t>
    </dgm:pt>
    <dgm:pt modelId="{9BA50D53-A097-46A8-A823-A1AF5A536819}" type="pres">
      <dgm:prSet presAssocID="{26705C4D-5A2B-4CB1-ADDE-009CB848B054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154880F-5D93-4304-B86A-BD5083EFB47A}" type="pres">
      <dgm:prSet presAssocID="{26705C4D-5A2B-4CB1-ADDE-009CB848B054}" presName="matrix" presStyleCnt="0"/>
      <dgm:spPr/>
    </dgm:pt>
    <dgm:pt modelId="{CC9893E3-9BE3-4514-B92B-666222A549E5}" type="pres">
      <dgm:prSet presAssocID="{26705C4D-5A2B-4CB1-ADDE-009CB848B054}" presName="tile1" presStyleLbl="node1" presStyleIdx="0" presStyleCnt="4"/>
      <dgm:spPr/>
      <dgm:t>
        <a:bodyPr/>
        <a:lstStyle/>
        <a:p>
          <a:endParaRPr lang="en-IN"/>
        </a:p>
      </dgm:t>
    </dgm:pt>
    <dgm:pt modelId="{DAB88AF0-E0D2-48FD-8132-0F5B2140EA12}" type="pres">
      <dgm:prSet presAssocID="{26705C4D-5A2B-4CB1-ADDE-009CB848B05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C3A4F32-19F5-46C9-A13B-8BD7B096119E}" type="pres">
      <dgm:prSet presAssocID="{26705C4D-5A2B-4CB1-ADDE-009CB848B054}" presName="tile2" presStyleLbl="node1" presStyleIdx="1" presStyleCnt="4"/>
      <dgm:spPr/>
      <dgm:t>
        <a:bodyPr/>
        <a:lstStyle/>
        <a:p>
          <a:endParaRPr lang="en-IN"/>
        </a:p>
      </dgm:t>
    </dgm:pt>
    <dgm:pt modelId="{7DB0491D-5739-4D09-9179-BA5211A0405D}" type="pres">
      <dgm:prSet presAssocID="{26705C4D-5A2B-4CB1-ADDE-009CB848B05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4F2B26A-1479-4D03-8460-6B3F3A65D548}" type="pres">
      <dgm:prSet presAssocID="{26705C4D-5A2B-4CB1-ADDE-009CB848B054}" presName="tile3" presStyleLbl="node1" presStyleIdx="2" presStyleCnt="4"/>
      <dgm:spPr/>
      <dgm:t>
        <a:bodyPr/>
        <a:lstStyle/>
        <a:p>
          <a:endParaRPr lang="en-IN"/>
        </a:p>
      </dgm:t>
    </dgm:pt>
    <dgm:pt modelId="{FEF37EFE-A3C1-4DA9-8F51-C8F5EB32D909}" type="pres">
      <dgm:prSet presAssocID="{26705C4D-5A2B-4CB1-ADDE-009CB848B05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268F765-02C9-4570-BDAC-2914ED2E6740}" type="pres">
      <dgm:prSet presAssocID="{26705C4D-5A2B-4CB1-ADDE-009CB848B054}" presName="tile4" presStyleLbl="node1" presStyleIdx="3" presStyleCnt="4"/>
      <dgm:spPr/>
      <dgm:t>
        <a:bodyPr/>
        <a:lstStyle/>
        <a:p>
          <a:endParaRPr lang="en-IN"/>
        </a:p>
      </dgm:t>
    </dgm:pt>
    <dgm:pt modelId="{AE822BB3-E440-4EFE-B66A-4B0EB32287DC}" type="pres">
      <dgm:prSet presAssocID="{26705C4D-5A2B-4CB1-ADDE-009CB848B05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616052D-3036-4950-9505-399305D65E38}" type="pres">
      <dgm:prSet presAssocID="{26705C4D-5A2B-4CB1-ADDE-009CB848B054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1E119F3D-855B-4939-9852-CAB6DA3ACD13}" srcId="{B8EEA09A-39A8-4C9F-8AC7-64FF6A370A8B}" destId="{B9C8775E-6173-4A58-8387-86DCA79C032D}" srcOrd="2" destOrd="0" parTransId="{EC8FE21A-4FEE-4362-A5AC-EDDDE44C1F0E}" sibTransId="{B19E945C-0B1C-4075-B2E5-03AB16D7E1C8}"/>
    <dgm:cxn modelId="{89D42495-C782-4477-ADF7-93F86C101C7A}" type="presOf" srcId="{26705C4D-5A2B-4CB1-ADDE-009CB848B054}" destId="{9BA50D53-A097-46A8-A823-A1AF5A536819}" srcOrd="0" destOrd="0" presId="urn:microsoft.com/office/officeart/2005/8/layout/matrix1"/>
    <dgm:cxn modelId="{B4A63470-7026-4CD8-939B-122EC67C112A}" type="presOf" srcId="{E9D89585-B334-4758-B4D1-4315DE2D2FBD}" destId="{AE822BB3-E440-4EFE-B66A-4B0EB32287DC}" srcOrd="1" destOrd="0" presId="urn:microsoft.com/office/officeart/2005/8/layout/matrix1"/>
    <dgm:cxn modelId="{28B228AB-F843-489B-9F1D-0B465F65E70E}" srcId="{26705C4D-5A2B-4CB1-ADDE-009CB848B054}" destId="{B8EEA09A-39A8-4C9F-8AC7-64FF6A370A8B}" srcOrd="0" destOrd="0" parTransId="{6A7B7F4B-2C5B-4E36-B9F7-DA201DA1CEEE}" sibTransId="{1750C37E-73D9-49C2-81B0-E1A14C2EA4C8}"/>
    <dgm:cxn modelId="{81FBA59E-D73C-450A-AE2F-56D7761AB4D8}" type="presOf" srcId="{B8EEA09A-39A8-4C9F-8AC7-64FF6A370A8B}" destId="{6616052D-3036-4950-9505-399305D65E38}" srcOrd="0" destOrd="0" presId="urn:microsoft.com/office/officeart/2005/8/layout/matrix1"/>
    <dgm:cxn modelId="{25718E69-758D-46A8-BEE6-DD8C07A751C9}" type="presOf" srcId="{B9C8775E-6173-4A58-8387-86DCA79C032D}" destId="{A4F2B26A-1479-4D03-8460-6B3F3A65D548}" srcOrd="0" destOrd="0" presId="urn:microsoft.com/office/officeart/2005/8/layout/matrix1"/>
    <dgm:cxn modelId="{84615AB5-A3C3-4D4B-8854-9FEDBF6FE74A}" type="presOf" srcId="{70C57632-5E38-44B1-81EA-329C145C63DB}" destId="{1C3A4F32-19F5-46C9-A13B-8BD7B096119E}" srcOrd="0" destOrd="0" presId="urn:microsoft.com/office/officeart/2005/8/layout/matrix1"/>
    <dgm:cxn modelId="{BA73E98D-BF79-48C5-9743-78FFFE2F833D}" type="presOf" srcId="{70C57632-5E38-44B1-81EA-329C145C63DB}" destId="{7DB0491D-5739-4D09-9179-BA5211A0405D}" srcOrd="1" destOrd="0" presId="urn:microsoft.com/office/officeart/2005/8/layout/matrix1"/>
    <dgm:cxn modelId="{0C12A1C7-0B9D-4377-8CB0-EFFF4CC2E50C}" srcId="{B8EEA09A-39A8-4C9F-8AC7-64FF6A370A8B}" destId="{E9D89585-B334-4758-B4D1-4315DE2D2FBD}" srcOrd="3" destOrd="0" parTransId="{1D6D4655-AFD3-4151-BC5C-AE2E2DC7BB8B}" sibTransId="{418E0E4C-14C8-408F-B5B4-C7A2DC17AFCA}"/>
    <dgm:cxn modelId="{1FFB756A-6BA3-4ACC-80EE-A65A29529906}" type="presOf" srcId="{B9C8775E-6173-4A58-8387-86DCA79C032D}" destId="{FEF37EFE-A3C1-4DA9-8F51-C8F5EB32D909}" srcOrd="1" destOrd="0" presId="urn:microsoft.com/office/officeart/2005/8/layout/matrix1"/>
    <dgm:cxn modelId="{DF6A5ECB-605C-4164-8531-077A949BC73D}" srcId="{B8EEA09A-39A8-4C9F-8AC7-64FF6A370A8B}" destId="{0638E3B6-8499-4058-94A7-352E7A1DB65B}" srcOrd="0" destOrd="0" parTransId="{F4FC93B9-5038-4E81-9A5D-AFF9B3E21C94}" sibTransId="{9F8841E9-668E-4BCF-9234-B04685520F0C}"/>
    <dgm:cxn modelId="{4846C980-C4B5-4A49-BCBD-C2BB1FE400EF}" type="presOf" srcId="{0638E3B6-8499-4058-94A7-352E7A1DB65B}" destId="{CC9893E3-9BE3-4514-B92B-666222A549E5}" srcOrd="0" destOrd="0" presId="urn:microsoft.com/office/officeart/2005/8/layout/matrix1"/>
    <dgm:cxn modelId="{36F99D80-26F0-4DA5-87B0-B7293D76CBBA}" type="presOf" srcId="{0638E3B6-8499-4058-94A7-352E7A1DB65B}" destId="{DAB88AF0-E0D2-48FD-8132-0F5B2140EA12}" srcOrd="1" destOrd="0" presId="urn:microsoft.com/office/officeart/2005/8/layout/matrix1"/>
    <dgm:cxn modelId="{0644F481-1D66-495F-ABC5-A686DF3AF555}" srcId="{B8EEA09A-39A8-4C9F-8AC7-64FF6A370A8B}" destId="{70C57632-5E38-44B1-81EA-329C145C63DB}" srcOrd="1" destOrd="0" parTransId="{8CF0D18D-A460-4772-9D87-70B0C199ADAB}" sibTransId="{E824B75C-7944-4F24-8C17-AE064301CFA6}"/>
    <dgm:cxn modelId="{4475FA62-03D4-4F08-9F56-3014D712A474}" type="presOf" srcId="{E9D89585-B334-4758-B4D1-4315DE2D2FBD}" destId="{6268F765-02C9-4570-BDAC-2914ED2E6740}" srcOrd="0" destOrd="0" presId="urn:microsoft.com/office/officeart/2005/8/layout/matrix1"/>
    <dgm:cxn modelId="{6B50E944-C6D1-441A-8141-E6C8F8FF1054}" type="presParOf" srcId="{9BA50D53-A097-46A8-A823-A1AF5A536819}" destId="{6154880F-5D93-4304-B86A-BD5083EFB47A}" srcOrd="0" destOrd="0" presId="urn:microsoft.com/office/officeart/2005/8/layout/matrix1"/>
    <dgm:cxn modelId="{F6E9F367-5B02-49A3-BB7A-8ED6C6EB0B92}" type="presParOf" srcId="{6154880F-5D93-4304-B86A-BD5083EFB47A}" destId="{CC9893E3-9BE3-4514-B92B-666222A549E5}" srcOrd="0" destOrd="0" presId="urn:microsoft.com/office/officeart/2005/8/layout/matrix1"/>
    <dgm:cxn modelId="{2FD99DCC-70B7-4EBB-B9C5-550B310561F8}" type="presParOf" srcId="{6154880F-5D93-4304-B86A-BD5083EFB47A}" destId="{DAB88AF0-E0D2-48FD-8132-0F5B2140EA12}" srcOrd="1" destOrd="0" presId="urn:microsoft.com/office/officeart/2005/8/layout/matrix1"/>
    <dgm:cxn modelId="{A691D983-F11E-4755-B1E2-283FB09B325B}" type="presParOf" srcId="{6154880F-5D93-4304-B86A-BD5083EFB47A}" destId="{1C3A4F32-19F5-46C9-A13B-8BD7B096119E}" srcOrd="2" destOrd="0" presId="urn:microsoft.com/office/officeart/2005/8/layout/matrix1"/>
    <dgm:cxn modelId="{B6B5219B-008B-41BD-8CCD-91DF2DA0862E}" type="presParOf" srcId="{6154880F-5D93-4304-B86A-BD5083EFB47A}" destId="{7DB0491D-5739-4D09-9179-BA5211A0405D}" srcOrd="3" destOrd="0" presId="urn:microsoft.com/office/officeart/2005/8/layout/matrix1"/>
    <dgm:cxn modelId="{BD88C883-33E6-438D-B20A-C9667D825F71}" type="presParOf" srcId="{6154880F-5D93-4304-B86A-BD5083EFB47A}" destId="{A4F2B26A-1479-4D03-8460-6B3F3A65D548}" srcOrd="4" destOrd="0" presId="urn:microsoft.com/office/officeart/2005/8/layout/matrix1"/>
    <dgm:cxn modelId="{362374A9-E73A-4A61-B798-3D2B245CAA1E}" type="presParOf" srcId="{6154880F-5D93-4304-B86A-BD5083EFB47A}" destId="{FEF37EFE-A3C1-4DA9-8F51-C8F5EB32D909}" srcOrd="5" destOrd="0" presId="urn:microsoft.com/office/officeart/2005/8/layout/matrix1"/>
    <dgm:cxn modelId="{77963153-09CF-4850-89EA-8E054F782B43}" type="presParOf" srcId="{6154880F-5D93-4304-B86A-BD5083EFB47A}" destId="{6268F765-02C9-4570-BDAC-2914ED2E6740}" srcOrd="6" destOrd="0" presId="urn:microsoft.com/office/officeart/2005/8/layout/matrix1"/>
    <dgm:cxn modelId="{442265F6-D37E-4F82-8DF4-C745CEE59F3F}" type="presParOf" srcId="{6154880F-5D93-4304-B86A-BD5083EFB47A}" destId="{AE822BB3-E440-4EFE-B66A-4B0EB32287DC}" srcOrd="7" destOrd="0" presId="urn:microsoft.com/office/officeart/2005/8/layout/matrix1"/>
    <dgm:cxn modelId="{6640039E-AD65-4DD1-8E94-4061B7C8DFA2}" type="presParOf" srcId="{9BA50D53-A097-46A8-A823-A1AF5A536819}" destId="{6616052D-3036-4950-9505-399305D65E3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893E3-9BE3-4514-B92B-666222A549E5}">
      <dsp:nvSpPr>
        <dsp:cNvPr id="0" name=""/>
        <dsp:cNvSpPr/>
      </dsp:nvSpPr>
      <dsp:spPr>
        <a:xfrm rot="16200000">
          <a:off x="1314074" y="-1314074"/>
          <a:ext cx="1543060" cy="417120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Continuous exchange of information across all customer channels/touch points</a:t>
          </a:r>
        </a:p>
      </dsp:txBody>
      <dsp:txXfrm rot="5400000">
        <a:off x="0" y="0"/>
        <a:ext cx="4171208" cy="1157295"/>
      </dsp:txXfrm>
    </dsp:sp>
    <dsp:sp modelId="{1C3A4F32-19F5-46C9-A13B-8BD7B096119E}">
      <dsp:nvSpPr>
        <dsp:cNvPr id="0" name=""/>
        <dsp:cNvSpPr/>
      </dsp:nvSpPr>
      <dsp:spPr>
        <a:xfrm>
          <a:off x="4171208" y="0"/>
          <a:ext cx="4171208" cy="154306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Personalised products/services based on specific needs and expectations</a:t>
          </a:r>
        </a:p>
      </dsp:txBody>
      <dsp:txXfrm>
        <a:off x="4171208" y="0"/>
        <a:ext cx="4171208" cy="1157295"/>
      </dsp:txXfrm>
    </dsp:sp>
    <dsp:sp modelId="{A4F2B26A-1479-4D03-8460-6B3F3A65D548}">
      <dsp:nvSpPr>
        <dsp:cNvPr id="0" name=""/>
        <dsp:cNvSpPr/>
      </dsp:nvSpPr>
      <dsp:spPr>
        <a:xfrm rot="10800000">
          <a:off x="0" y="1543060"/>
          <a:ext cx="4171208" cy="154306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Consistent user experience across all touch-points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900" kern="1200" dirty="0"/>
        </a:p>
      </dsp:txBody>
      <dsp:txXfrm rot="10800000">
        <a:off x="0" y="1928825"/>
        <a:ext cx="4171208" cy="1157295"/>
      </dsp:txXfrm>
    </dsp:sp>
    <dsp:sp modelId="{6268F765-02C9-4570-BDAC-2914ED2E6740}">
      <dsp:nvSpPr>
        <dsp:cNvPr id="0" name=""/>
        <dsp:cNvSpPr/>
      </dsp:nvSpPr>
      <dsp:spPr>
        <a:xfrm rot="5400000">
          <a:off x="5485282" y="228986"/>
          <a:ext cx="1543060" cy="417120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Real-time access to all customer information to enable quick decisions</a:t>
          </a:r>
          <a:endParaRPr lang="en-IN" sz="1900" kern="1200" dirty="0"/>
        </a:p>
      </dsp:txBody>
      <dsp:txXfrm rot="-5400000">
        <a:off x="4171208" y="1928824"/>
        <a:ext cx="4171208" cy="1157295"/>
      </dsp:txXfrm>
    </dsp:sp>
    <dsp:sp modelId="{6616052D-3036-4950-9505-399305D65E38}">
      <dsp:nvSpPr>
        <dsp:cNvPr id="0" name=""/>
        <dsp:cNvSpPr/>
      </dsp:nvSpPr>
      <dsp:spPr>
        <a:xfrm>
          <a:off x="2919845" y="1157295"/>
          <a:ext cx="2502724" cy="771530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/>
            <a:t>CRM Systems</a:t>
          </a:r>
          <a:endParaRPr lang="en-IN" sz="2800" b="1" kern="1200" dirty="0"/>
        </a:p>
      </dsp:txBody>
      <dsp:txXfrm>
        <a:off x="2957508" y="1194958"/>
        <a:ext cx="2427398" cy="696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10/7/2015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10/7/2015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14350" y="465138"/>
            <a:ext cx="3178175" cy="1787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1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935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985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851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30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256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28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88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684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38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255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825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8604" y="4954762"/>
            <a:ext cx="7553021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700" b="1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NOTE: All numbers exclude US Hyperscale (Tier 1 Service Providers); Partner counts based on number of partner entities (a single distributor or reseller may have multiple entities across countries)</a:t>
            </a:r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HP_White_RGB_150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4621213"/>
            <a:ext cx="365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/>
          <p:cNvSpPr txBox="1">
            <a:spLocks noChangeArrowheads="1"/>
          </p:cNvSpPr>
          <p:nvPr userDrawn="1"/>
        </p:nvSpPr>
        <p:spPr bwMode="auto">
          <a:xfrm>
            <a:off x="328613" y="4759325"/>
            <a:ext cx="8013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HP Simplifie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P Simplifie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P Simplifie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P Simplifie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P Simplified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P Simplified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P Simplified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P Simplified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P Simplified" pitchFamily="34" charset="0"/>
              </a:defRPr>
            </a:lvl9pPr>
          </a:lstStyle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ea typeface="HP Simplified" pitchFamily="34" charset="0"/>
                <a:cs typeface="HP Simplified" pitchFamily="34" charset="0"/>
              </a:rPr>
              <a:t>© Copyright 2014 Hewlett-Packard Development Company, L.P.  The information contained herein is subject to change without notice.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Futura Hv"/>
                <a:cs typeface="Futura Hv"/>
              </a:defRPr>
            </a:lvl1pPr>
            <a:lvl2pPr marL="0" indent="0">
              <a:buNone/>
              <a:defRPr/>
            </a:lvl2pPr>
            <a:lvl3pPr marL="165600" indent="-165600">
              <a:buFont typeface="Lucida Grande"/>
              <a:buChar char="•"/>
              <a:defRPr sz="1800"/>
            </a:lvl3pPr>
            <a:lvl4pPr marL="298800" indent="-126000">
              <a:buSzPct val="100000"/>
              <a:buFont typeface="Lucida Grande"/>
              <a:buChar char="–"/>
              <a:defRPr/>
            </a:lvl4pPr>
            <a:lvl5pPr marL="410400" indent="-122400">
              <a:buSzPct val="80000"/>
              <a:buFont typeface="Courier New"/>
              <a:buChar char="o"/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Futura Hv"/>
                <a:cs typeface="Futura Hv"/>
              </a:defRPr>
            </a:lvl1pPr>
            <a:lvl2pPr marL="0" indent="0">
              <a:buNone/>
              <a:defRPr>
                <a:latin typeface="Futura Hv"/>
                <a:cs typeface="Futura Hv"/>
              </a:defRPr>
            </a:lvl2pPr>
            <a:lvl3pPr marL="165600" indent="-165600">
              <a:buFont typeface="Lucida Grande"/>
              <a:buChar char="•"/>
              <a:defRPr sz="1800"/>
            </a:lvl3pPr>
            <a:lvl4pPr marL="298800" indent="-126000">
              <a:buSzPct val="100000"/>
              <a:buFont typeface="Lucida Grande"/>
              <a:buChar char="–"/>
              <a:defRPr/>
            </a:lvl4pPr>
            <a:lvl5pPr marL="410400" indent="-122400">
              <a:buSzPct val="80000"/>
              <a:buFont typeface="Courier New"/>
              <a:buChar char="o"/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2.png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2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rgbClr val="B9B8BB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marL="0" algn="l" defTabSz="914400" rtl="0" eaLnBrk="1" latinLnBrk="0" hangingPunct="1"/>
            <a:fld id="{6C5AF65D-6854-49AF-ABC5-48B5BA0EA842}" type="slidenum">
              <a:rPr lang="en-US" sz="700" b="0" i="0" kern="1200" smtClean="0">
                <a:solidFill>
                  <a:srgbClr val="B9B8BB"/>
                </a:solidFill>
                <a:latin typeface="HP Simplified"/>
                <a:ea typeface="+mn-ea"/>
                <a:cs typeface="HP Simplified"/>
              </a:rPr>
              <a:pPr marL="0" algn="l" defTabSz="914400" rtl="0" eaLnBrk="1" latinLnBrk="0" hangingPunct="1"/>
              <a:t>‹#›</a:t>
            </a:fld>
            <a:endParaRPr lang="en-US" sz="700" b="0" i="0" kern="1200" dirty="0" smtClean="0">
              <a:solidFill>
                <a:srgbClr val="B9B8BB"/>
              </a:solidFill>
              <a:latin typeface="HP Simplified"/>
              <a:ea typeface="+mn-ea"/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5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defTabSz="914400"/>
            <a:fld id="{6C5AF65D-6854-49AF-ABC5-48B5BA0EA842}" type="slidenum">
              <a:rPr lang="en-US" sz="700" smtClean="0">
                <a:solidFill>
                  <a:srgbClr val="B9B8BB"/>
                </a:solidFill>
                <a:cs typeface="HP Simplified"/>
              </a:rPr>
              <a:pPr defTabSz="914400"/>
              <a:t>‹#›</a:t>
            </a:fld>
            <a:endParaRPr lang="en-US" sz="700" dirty="0" smtClean="0">
              <a:solidFill>
                <a:srgbClr val="B9B8B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3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defTabSz="914400"/>
            <a:fld id="{6C5AF65D-6854-49AF-ABC5-48B5BA0EA842}" type="slidenum">
              <a:rPr lang="en-US" sz="700" smtClean="0">
                <a:solidFill>
                  <a:srgbClr val="B9B8BB"/>
                </a:solidFill>
                <a:cs typeface="HP Simplified"/>
              </a:rPr>
              <a:pPr defTabSz="914400"/>
              <a:t>‹#›</a:t>
            </a:fld>
            <a:endParaRPr lang="en-US" sz="700" dirty="0" smtClean="0">
              <a:solidFill>
                <a:srgbClr val="B9B8B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6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defTabSz="914400"/>
            <a:fld id="{6C5AF65D-6854-49AF-ABC5-48B5BA0EA842}" type="slidenum">
              <a:rPr lang="en-US" sz="700" smtClean="0">
                <a:solidFill>
                  <a:srgbClr val="B9B8BB"/>
                </a:solidFill>
                <a:cs typeface="HP Simplified"/>
              </a:rPr>
              <a:pPr defTabSz="914400"/>
              <a:t>‹#›</a:t>
            </a:fld>
            <a:endParaRPr lang="en-US" sz="700" dirty="0" smtClean="0">
              <a:solidFill>
                <a:srgbClr val="B9B8B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gif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5513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5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326"/>
          <p:cNvSpPr>
            <a:spLocks noChangeAspect="1" noChangeArrowheads="1" noTextEdit="1"/>
          </p:cNvSpPr>
          <p:nvPr/>
        </p:nvSpPr>
        <p:spPr bwMode="auto">
          <a:xfrm>
            <a:off x="1333520" y="0"/>
            <a:ext cx="3801033" cy="47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0" y="444795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Presenter– </a:t>
            </a:r>
            <a:r>
              <a:rPr lang="en-US" sz="14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Ronjay Chakraborty</a:t>
            </a:r>
            <a:r>
              <a:rPr lang="en-US" sz="1400" b="1" dirty="0">
                <a:latin typeface="Calibri" panose="020F0502020204030204" pitchFamily="34" charset="0"/>
              </a:rPr>
              <a:t> </a:t>
            </a:r>
            <a:endParaRPr lang="en-IN" sz="1400" b="1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954"/>
            <a:ext cx="9144000" cy="36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2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Software as a Service - SaaS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638" y="1005340"/>
            <a:ext cx="3160975" cy="3160975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82562" y="1059337"/>
            <a:ext cx="4601688" cy="33520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/>
            <a:r>
              <a:rPr lang="en-IN" sz="1400" dirty="0" smtClean="0">
                <a:latin typeface="Calibri" panose="020F0502020204030204" pitchFamily="34" charset="0"/>
              </a:rPr>
              <a:t>SaaS (Software as a service) is a model for software delivery </a:t>
            </a:r>
          </a:p>
          <a:p>
            <a:pPr marL="727063" lvl="1" indent="-269875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The entire service is managed centrally by the software company Inc. infrastructure, network, security etc.</a:t>
            </a:r>
          </a:p>
          <a:p>
            <a:pPr marL="727063" lvl="1" indent="-269875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Interested individuals and companies are allowed to  </a:t>
            </a:r>
            <a:r>
              <a:rPr lang="en-IN" sz="1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“Rent"</a:t>
            </a:r>
            <a:r>
              <a:rPr lang="en-IN" sz="1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 </a:t>
            </a:r>
            <a:r>
              <a:rPr lang="en-IN" sz="1400" dirty="0" smtClean="0">
                <a:latin typeface="Calibri" panose="020F0502020204030204" pitchFamily="34" charset="0"/>
              </a:rPr>
              <a:t>it rather than “Own “ it</a:t>
            </a:r>
          </a:p>
          <a:p>
            <a:pPr marL="727063" lvl="1" indent="-269875">
              <a:buFont typeface="Wingdings" panose="05000000000000000000" pitchFamily="2" charset="2"/>
              <a:buChar char="Ø"/>
            </a:pPr>
            <a:r>
              <a:rPr lang="en-IN" sz="1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Requires access through a Network </a:t>
            </a:r>
            <a:r>
              <a:rPr lang="en-IN" sz="1400" dirty="0" smtClean="0">
                <a:latin typeface="Calibri" panose="020F0502020204030204" pitchFamily="34" charset="0"/>
              </a:rPr>
              <a:t>(usually Internet but may also be an intranet)</a:t>
            </a:r>
          </a:p>
          <a:p>
            <a:pPr marL="727063" lvl="1" indent="-269875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Replicates </a:t>
            </a:r>
            <a:r>
              <a:rPr lang="en-IN" sz="1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a One-to-Many model </a:t>
            </a:r>
            <a:r>
              <a:rPr lang="en-IN" sz="1400" dirty="0" smtClean="0">
                <a:latin typeface="Calibri" panose="020F0502020204030204" pitchFamily="34" charset="0"/>
              </a:rPr>
              <a:t>(single instance, multi-tenant architecture)</a:t>
            </a:r>
          </a:p>
          <a:p>
            <a:pPr marL="727063" lvl="1" indent="-269875">
              <a:buFont typeface="Wingdings" panose="05000000000000000000" pitchFamily="2" charset="2"/>
              <a:buChar char="Ø"/>
            </a:pPr>
            <a:r>
              <a:rPr lang="en-IN" sz="1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No need for clients to worry about patch upgrades</a:t>
            </a:r>
            <a:r>
              <a:rPr lang="en-IN" sz="1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 </a:t>
            </a:r>
            <a:r>
              <a:rPr lang="en-IN" sz="1400" dirty="0" smtClean="0">
                <a:latin typeface="Calibri" panose="020F0502020204030204" pitchFamily="34" charset="0"/>
              </a:rPr>
              <a:t>and version management as all features are updated automatically</a:t>
            </a:r>
            <a:endParaRPr lang="en-IN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28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Platform as a Service - PaaS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8178" y="1163782"/>
            <a:ext cx="4852576" cy="3002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Cloud computing has evolved to include platforms for building and running custom applications, a concept known as “Platform as a Service” (or PaaS) </a:t>
            </a:r>
          </a:p>
          <a:p>
            <a:pPr marL="269875" indent="-269875"/>
            <a:endParaRPr lang="en-IN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Types of PaaS Solutions : </a:t>
            </a:r>
          </a:p>
          <a:p>
            <a:pPr marL="742938" lvl="1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Social Application Platforms </a:t>
            </a:r>
          </a:p>
          <a:p>
            <a:pPr marL="742938" lvl="1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Web Application Platforms </a:t>
            </a:r>
          </a:p>
          <a:p>
            <a:pPr marL="742938" lvl="1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Business Platforms (e.g. Force.com)</a:t>
            </a:r>
            <a:endParaRPr lang="en-IN" sz="1400" dirty="0">
              <a:latin typeface="Calibri" panose="020F0502020204030204" pitchFamily="34" charset="0"/>
            </a:endParaRPr>
          </a:p>
        </p:txBody>
      </p:sp>
      <p:pic>
        <p:nvPicPr>
          <p:cNvPr id="13" name="Picture 4" descr="http://allthingsopendotcom.files.wordpress.com/2012/11/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4" r="3979" b="14492"/>
          <a:stretch/>
        </p:blipFill>
        <p:spPr bwMode="auto">
          <a:xfrm>
            <a:off x="4916385" y="1089997"/>
            <a:ext cx="3610096" cy="23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eft Brace 13"/>
          <p:cNvSpPr/>
          <p:nvPr/>
        </p:nvSpPr>
        <p:spPr>
          <a:xfrm rot="16200000">
            <a:off x="6311915" y="2979598"/>
            <a:ext cx="108788" cy="94934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640338" y="2959635"/>
            <a:ext cx="114283" cy="99476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91635" y="3524942"/>
            <a:ext cx="1355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 smtClean="0">
                <a:latin typeface="Calibri" panose="020F0502020204030204" pitchFamily="34" charset="0"/>
              </a:rPr>
              <a:t>Simplified Deployment</a:t>
            </a:r>
            <a:endParaRPr lang="en-IN" sz="1400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71710" y="3558419"/>
            <a:ext cx="706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 smtClean="0">
                <a:latin typeface="Calibri" panose="020F0502020204030204" pitchFamily="34" charset="0"/>
              </a:rPr>
              <a:t>Lower Risk</a:t>
            </a:r>
            <a:endParaRPr lang="en-IN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7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Introduction to Salesforce.com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730822"/>
            <a:ext cx="9144000" cy="425313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1016000" y="957806"/>
            <a:ext cx="8029370" cy="3702197"/>
            <a:chOff x="474395" y="473801"/>
            <a:chExt cx="8470298" cy="4965110"/>
          </a:xfrm>
        </p:grpSpPr>
        <p:grpSp>
          <p:nvGrpSpPr>
            <p:cNvPr id="144" name="Group 6"/>
            <p:cNvGrpSpPr/>
            <p:nvPr/>
          </p:nvGrpSpPr>
          <p:grpSpPr>
            <a:xfrm>
              <a:off x="6135983" y="473801"/>
              <a:ext cx="2007098" cy="1220498"/>
              <a:chOff x="5355357" y="58259"/>
              <a:chExt cx="2007098" cy="1315366"/>
            </a:xfrm>
          </p:grpSpPr>
          <p:grpSp>
            <p:nvGrpSpPr>
              <p:cNvPr id="254" name="Group 431"/>
              <p:cNvGrpSpPr/>
              <p:nvPr/>
            </p:nvGrpSpPr>
            <p:grpSpPr>
              <a:xfrm>
                <a:off x="5355357" y="58259"/>
                <a:ext cx="2007098" cy="1315366"/>
                <a:chOff x="5429256" y="351000"/>
                <a:chExt cx="2007098" cy="1315366"/>
              </a:xfrm>
            </p:grpSpPr>
            <p:sp>
              <p:nvSpPr>
                <p:cNvPr id="260" name="Trapezoid 20"/>
                <p:cNvSpPr/>
                <p:nvPr/>
              </p:nvSpPr>
              <p:spPr bwMode="auto">
                <a:xfrm rot="16200000">
                  <a:off x="5736521" y="212292"/>
                  <a:ext cx="957106" cy="1571636"/>
                </a:xfrm>
                <a:prstGeom prst="trapezoid">
                  <a:avLst>
                    <a:gd name="adj" fmla="val 18449"/>
                  </a:avLst>
                </a:prstGeom>
                <a:gradFill>
                  <a:gsLst>
                    <a:gs pos="0">
                      <a:srgbClr val="C0504D">
                        <a:lumMod val="60000"/>
                        <a:lumOff val="40000"/>
                        <a:alpha val="13000"/>
                      </a:srgbClr>
                    </a:gs>
                    <a:gs pos="70000">
                      <a:sysClr val="window" lastClr="FFFFFF"/>
                    </a:gs>
                  </a:gsLst>
                  <a:lin ang="54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5508859" y="612070"/>
                  <a:ext cx="1927495" cy="10542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Recruitment Planning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Partner Marketing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Partner Selling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Partner Analytics</a:t>
                  </a:r>
                </a:p>
              </p:txBody>
            </p:sp>
            <p:cxnSp>
              <p:nvCxnSpPr>
                <p:cNvPr id="262" name="Straight Connector 261"/>
                <p:cNvCxnSpPr/>
                <p:nvPr/>
              </p:nvCxnSpPr>
              <p:spPr bwMode="auto">
                <a:xfrm rot="10800000" flipV="1">
                  <a:off x="5443545" y="528155"/>
                  <a:ext cx="1838133" cy="174724"/>
                </a:xfrm>
                <a:prstGeom prst="lin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EEECE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63" name="TextBox 262"/>
                <p:cNvSpPr txBox="1"/>
                <p:nvPr/>
              </p:nvSpPr>
              <p:spPr bwMode="auto">
                <a:xfrm>
                  <a:off x="5485877" y="351000"/>
                  <a:ext cx="1673191" cy="400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PARTNERSHIP</a:t>
                  </a:r>
                </a:p>
              </p:txBody>
            </p:sp>
          </p:grpSp>
          <p:grpSp>
            <p:nvGrpSpPr>
              <p:cNvPr id="255" name="Group 254"/>
              <p:cNvGrpSpPr/>
              <p:nvPr/>
            </p:nvGrpSpPr>
            <p:grpSpPr>
              <a:xfrm>
                <a:off x="5401642" y="451258"/>
                <a:ext cx="45720" cy="527929"/>
                <a:chOff x="5097784" y="951324"/>
                <a:chExt cx="45720" cy="527929"/>
              </a:xfrm>
            </p:grpSpPr>
            <p:sp>
              <p:nvSpPr>
                <p:cNvPr id="256" name="Oval 255"/>
                <p:cNvSpPr/>
                <p:nvPr/>
              </p:nvSpPr>
              <p:spPr bwMode="auto">
                <a:xfrm>
                  <a:off x="5097784" y="951324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57" name="Oval 256"/>
                <p:cNvSpPr/>
                <p:nvPr/>
              </p:nvSpPr>
              <p:spPr bwMode="auto">
                <a:xfrm>
                  <a:off x="5097784" y="1112060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58" name="Oval 257"/>
                <p:cNvSpPr/>
                <p:nvPr/>
              </p:nvSpPr>
              <p:spPr bwMode="auto">
                <a:xfrm>
                  <a:off x="5097784" y="1272796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59" name="Oval 258"/>
                <p:cNvSpPr/>
                <p:nvPr/>
              </p:nvSpPr>
              <p:spPr bwMode="auto">
                <a:xfrm>
                  <a:off x="5097784" y="1433532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145" name="Group 7"/>
            <p:cNvGrpSpPr/>
            <p:nvPr/>
          </p:nvGrpSpPr>
          <p:grpSpPr>
            <a:xfrm>
              <a:off x="6798995" y="1428736"/>
              <a:ext cx="2145698" cy="1866336"/>
              <a:chOff x="6762783" y="2164703"/>
              <a:chExt cx="2145698" cy="2011405"/>
            </a:xfrm>
          </p:grpSpPr>
          <p:grpSp>
            <p:nvGrpSpPr>
              <p:cNvPr id="241" name="Group 425"/>
              <p:cNvGrpSpPr/>
              <p:nvPr/>
            </p:nvGrpSpPr>
            <p:grpSpPr>
              <a:xfrm>
                <a:off x="6762783" y="2164703"/>
                <a:ext cx="2145698" cy="2011405"/>
                <a:chOff x="6955439" y="2147880"/>
                <a:chExt cx="2145698" cy="2011405"/>
              </a:xfrm>
            </p:grpSpPr>
            <p:sp>
              <p:nvSpPr>
                <p:cNvPr id="250" name="Trapezoid 20"/>
                <p:cNvSpPr/>
                <p:nvPr/>
              </p:nvSpPr>
              <p:spPr bwMode="auto">
                <a:xfrm rot="16200000">
                  <a:off x="7172327" y="1933582"/>
                  <a:ext cx="1714512" cy="2143108"/>
                </a:xfrm>
                <a:prstGeom prst="trapezoid">
                  <a:avLst>
                    <a:gd name="adj" fmla="val 19167"/>
                  </a:avLst>
                </a:prstGeom>
                <a:gradFill>
                  <a:gsLst>
                    <a:gs pos="0">
                      <a:srgbClr val="C0504D">
                        <a:lumMod val="60000"/>
                        <a:lumOff val="40000"/>
                        <a:alpha val="13000"/>
                      </a:srgbClr>
                    </a:gs>
                    <a:gs pos="70000">
                      <a:sysClr val="window" lastClr="FFFFFF"/>
                    </a:gs>
                  </a:gsLst>
                  <a:lin ang="54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7011971" y="2414357"/>
                  <a:ext cx="1664656" cy="1744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Search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Tagging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Subscriptions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Publishing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Collaboration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Recommendations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Workspaces</a:t>
                  </a:r>
                </a:p>
              </p:txBody>
            </p:sp>
            <p:cxnSp>
              <p:nvCxnSpPr>
                <p:cNvPr id="252" name="Straight Connector 251"/>
                <p:cNvCxnSpPr/>
                <p:nvPr/>
              </p:nvCxnSpPr>
              <p:spPr bwMode="auto">
                <a:xfrm rot="10800000" flipV="1">
                  <a:off x="6967557" y="2162166"/>
                  <a:ext cx="1900248" cy="317138"/>
                </a:xfrm>
                <a:prstGeom prst="lin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EEECE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3" name="TextBox 252"/>
                <p:cNvSpPr txBox="1"/>
                <p:nvPr/>
              </p:nvSpPr>
              <p:spPr bwMode="auto">
                <a:xfrm>
                  <a:off x="6955439" y="2163302"/>
                  <a:ext cx="1142813" cy="400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CONTENT</a:t>
                  </a:r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6812296" y="2566327"/>
                <a:ext cx="45720" cy="1279274"/>
                <a:chOff x="6724193" y="2968782"/>
                <a:chExt cx="45720" cy="1279274"/>
              </a:xfrm>
            </p:grpSpPr>
            <p:sp>
              <p:nvSpPr>
                <p:cNvPr id="243" name="Oval 242"/>
                <p:cNvSpPr/>
                <p:nvPr/>
              </p:nvSpPr>
              <p:spPr bwMode="auto">
                <a:xfrm>
                  <a:off x="6724193" y="2968782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44" name="Oval 243"/>
                <p:cNvSpPr/>
                <p:nvPr/>
              </p:nvSpPr>
              <p:spPr bwMode="auto">
                <a:xfrm>
                  <a:off x="6724193" y="4202335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45" name="Oval 244"/>
                <p:cNvSpPr/>
                <p:nvPr/>
              </p:nvSpPr>
              <p:spPr bwMode="auto">
                <a:xfrm>
                  <a:off x="6724193" y="3179179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46" name="Oval 245"/>
                <p:cNvSpPr/>
                <p:nvPr/>
              </p:nvSpPr>
              <p:spPr bwMode="auto">
                <a:xfrm>
                  <a:off x="6724193" y="3396030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47" name="Oval 246"/>
                <p:cNvSpPr/>
                <p:nvPr/>
              </p:nvSpPr>
              <p:spPr bwMode="auto">
                <a:xfrm>
                  <a:off x="6724193" y="3585894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48" name="Oval 247"/>
                <p:cNvSpPr/>
                <p:nvPr/>
              </p:nvSpPr>
              <p:spPr bwMode="auto">
                <a:xfrm>
                  <a:off x="6724193" y="3816910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49" name="Oval 248"/>
                <p:cNvSpPr/>
                <p:nvPr/>
              </p:nvSpPr>
              <p:spPr bwMode="auto">
                <a:xfrm>
                  <a:off x="6724193" y="3975980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146" name="Group 8"/>
            <p:cNvGrpSpPr/>
            <p:nvPr/>
          </p:nvGrpSpPr>
          <p:grpSpPr>
            <a:xfrm>
              <a:off x="6190050" y="2959232"/>
              <a:ext cx="2329146" cy="1031879"/>
              <a:chOff x="5922404" y="3850639"/>
              <a:chExt cx="2329146" cy="1112087"/>
            </a:xfrm>
          </p:grpSpPr>
          <p:grpSp>
            <p:nvGrpSpPr>
              <p:cNvPr id="232" name="Group 420"/>
              <p:cNvGrpSpPr/>
              <p:nvPr/>
            </p:nvGrpSpPr>
            <p:grpSpPr>
              <a:xfrm>
                <a:off x="5922404" y="3850639"/>
                <a:ext cx="2329146" cy="1112087"/>
                <a:chOff x="6134110" y="3819529"/>
                <a:chExt cx="2329146" cy="1112087"/>
              </a:xfrm>
            </p:grpSpPr>
            <p:sp>
              <p:nvSpPr>
                <p:cNvPr id="237" name="Trapezoid 20"/>
                <p:cNvSpPr/>
                <p:nvPr/>
              </p:nvSpPr>
              <p:spPr bwMode="auto">
                <a:xfrm rot="16200000">
                  <a:off x="6825622" y="3128017"/>
                  <a:ext cx="857256" cy="2240280"/>
                </a:xfrm>
                <a:prstGeom prst="trapezoid">
                  <a:avLst>
                    <a:gd name="adj" fmla="val 22321"/>
                  </a:avLst>
                </a:prstGeom>
                <a:gradFill>
                  <a:gsLst>
                    <a:gs pos="0">
                      <a:srgbClr val="92D050">
                        <a:alpha val="17000"/>
                      </a:srgbClr>
                    </a:gs>
                    <a:gs pos="70000">
                      <a:sysClr val="window" lastClr="FFFFFF"/>
                    </a:gs>
                  </a:gsLst>
                  <a:lin ang="54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6185307" y="4107529"/>
                  <a:ext cx="2277949" cy="8240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Post an Idea 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Vote on Things You Like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Discuss Ideas with Community</a:t>
                  </a:r>
                </a:p>
              </p:txBody>
            </p:sp>
            <p:cxnSp>
              <p:nvCxnSpPr>
                <p:cNvPr id="239" name="Straight Connector 238"/>
                <p:cNvCxnSpPr/>
                <p:nvPr/>
              </p:nvCxnSpPr>
              <p:spPr bwMode="auto">
                <a:xfrm rot="10800000" flipV="1">
                  <a:off x="6138875" y="3976243"/>
                  <a:ext cx="1838133" cy="174724"/>
                </a:xfrm>
                <a:prstGeom prst="lin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EEECE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40" name="TextBox 239"/>
                <p:cNvSpPr txBox="1"/>
                <p:nvPr/>
              </p:nvSpPr>
              <p:spPr bwMode="auto">
                <a:xfrm>
                  <a:off x="6209842" y="3860635"/>
                  <a:ext cx="1142813" cy="400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IDEAS</a:t>
                  </a:r>
                </a:p>
              </p:txBody>
            </p:sp>
          </p:grpSp>
          <p:grpSp>
            <p:nvGrpSpPr>
              <p:cNvPr id="233" name="Group 232"/>
              <p:cNvGrpSpPr/>
              <p:nvPr/>
            </p:nvGrpSpPr>
            <p:grpSpPr>
              <a:xfrm>
                <a:off x="5973146" y="4090048"/>
                <a:ext cx="45720" cy="363858"/>
                <a:chOff x="6724193" y="2937987"/>
                <a:chExt cx="45720" cy="363858"/>
              </a:xfrm>
            </p:grpSpPr>
            <p:sp>
              <p:nvSpPr>
                <p:cNvPr id="234" name="Oval 233"/>
                <p:cNvSpPr/>
                <p:nvPr/>
              </p:nvSpPr>
              <p:spPr bwMode="auto">
                <a:xfrm>
                  <a:off x="6724193" y="2937987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35" name="Oval 234"/>
                <p:cNvSpPr/>
                <p:nvPr/>
              </p:nvSpPr>
              <p:spPr bwMode="auto">
                <a:xfrm>
                  <a:off x="6724193" y="3097056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36" name="Oval 235"/>
                <p:cNvSpPr/>
                <p:nvPr/>
              </p:nvSpPr>
              <p:spPr bwMode="auto">
                <a:xfrm>
                  <a:off x="6724193" y="3256125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147" name="Group 9"/>
            <p:cNvGrpSpPr/>
            <p:nvPr/>
          </p:nvGrpSpPr>
          <p:grpSpPr>
            <a:xfrm>
              <a:off x="474395" y="3445598"/>
              <a:ext cx="2240280" cy="1899517"/>
              <a:chOff x="169505" y="2948010"/>
              <a:chExt cx="2240280" cy="2047167"/>
            </a:xfrm>
          </p:grpSpPr>
          <p:grpSp>
            <p:nvGrpSpPr>
              <p:cNvPr id="219" name="Group 412"/>
              <p:cNvGrpSpPr/>
              <p:nvPr/>
            </p:nvGrpSpPr>
            <p:grpSpPr>
              <a:xfrm>
                <a:off x="169505" y="2948010"/>
                <a:ext cx="2240280" cy="2047167"/>
                <a:chOff x="19051" y="3033737"/>
                <a:chExt cx="2240280" cy="2047167"/>
              </a:xfrm>
            </p:grpSpPr>
            <p:sp>
              <p:nvSpPr>
                <p:cNvPr id="228" name="Trapezoid 20"/>
                <p:cNvSpPr/>
                <p:nvPr/>
              </p:nvSpPr>
              <p:spPr bwMode="auto">
                <a:xfrm rot="16200000" flipV="1">
                  <a:off x="389092" y="2806546"/>
                  <a:ext cx="1500198" cy="2240280"/>
                </a:xfrm>
                <a:prstGeom prst="trapezoid">
                  <a:avLst>
                    <a:gd name="adj" fmla="val 14167"/>
                  </a:avLst>
                </a:prstGeom>
                <a:gradFill>
                  <a:gsLst>
                    <a:gs pos="0">
                      <a:srgbClr val="92D050">
                        <a:alpha val="17000"/>
                      </a:srgbClr>
                    </a:gs>
                    <a:gs pos="70000">
                      <a:sysClr val="window" lastClr="FFFFFF"/>
                    </a:gs>
                  </a:gsLst>
                  <a:lin ang="54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45722" y="3335973"/>
                  <a:ext cx="2143140" cy="17449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Lead Management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Opportunity Management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Account &amp; Contact Management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Activity Management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Approvals &amp; Workflow 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Territory Management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Partner Management</a:t>
                  </a: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 bwMode="auto">
                <a:xfrm>
                  <a:off x="1253964" y="3033737"/>
                  <a:ext cx="593891" cy="400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r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SALES</a:t>
                  </a:r>
                </a:p>
              </p:txBody>
            </p:sp>
            <p:cxnSp>
              <p:nvCxnSpPr>
                <p:cNvPr id="231" name="Straight Connector 230"/>
                <p:cNvCxnSpPr/>
                <p:nvPr/>
              </p:nvCxnSpPr>
              <p:spPr bwMode="auto">
                <a:xfrm rot="10800000">
                  <a:off x="319252" y="3197024"/>
                  <a:ext cx="1920240" cy="214314"/>
                </a:xfrm>
                <a:prstGeom prst="lin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EEECE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20" name="Group 219"/>
              <p:cNvGrpSpPr/>
              <p:nvPr/>
            </p:nvGrpSpPr>
            <p:grpSpPr>
              <a:xfrm>
                <a:off x="2304090" y="3388357"/>
                <a:ext cx="45720" cy="1284237"/>
                <a:chOff x="6724193" y="2968782"/>
                <a:chExt cx="45720" cy="1284237"/>
              </a:xfrm>
            </p:grpSpPr>
            <p:sp>
              <p:nvSpPr>
                <p:cNvPr id="221" name="Oval 220"/>
                <p:cNvSpPr/>
                <p:nvPr/>
              </p:nvSpPr>
              <p:spPr bwMode="auto">
                <a:xfrm>
                  <a:off x="6724193" y="2968782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22" name="Oval 221"/>
                <p:cNvSpPr/>
                <p:nvPr/>
              </p:nvSpPr>
              <p:spPr bwMode="auto">
                <a:xfrm>
                  <a:off x="6724193" y="4207298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23" name="Oval 222"/>
                <p:cNvSpPr/>
                <p:nvPr/>
              </p:nvSpPr>
              <p:spPr bwMode="auto">
                <a:xfrm>
                  <a:off x="6724193" y="3160230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24" name="Oval 223"/>
                <p:cNvSpPr/>
                <p:nvPr/>
              </p:nvSpPr>
              <p:spPr bwMode="auto">
                <a:xfrm>
                  <a:off x="6724193" y="3349666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25" name="Oval 224"/>
                <p:cNvSpPr/>
                <p:nvPr/>
              </p:nvSpPr>
              <p:spPr bwMode="auto">
                <a:xfrm>
                  <a:off x="6724193" y="3596035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26" name="Oval 225"/>
                <p:cNvSpPr/>
                <p:nvPr/>
              </p:nvSpPr>
              <p:spPr bwMode="auto">
                <a:xfrm>
                  <a:off x="6724193" y="3796683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27" name="Oval 226"/>
                <p:cNvSpPr/>
                <p:nvPr/>
              </p:nvSpPr>
              <p:spPr bwMode="auto">
                <a:xfrm>
                  <a:off x="6724193" y="4006650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148" name="Group 10"/>
            <p:cNvGrpSpPr/>
            <p:nvPr/>
          </p:nvGrpSpPr>
          <p:grpSpPr>
            <a:xfrm flipH="1">
              <a:off x="3322681" y="4404656"/>
              <a:ext cx="2192987" cy="1034255"/>
              <a:chOff x="1443539" y="4713144"/>
              <a:chExt cx="2219025" cy="1114646"/>
            </a:xfrm>
          </p:grpSpPr>
          <p:grpSp>
            <p:nvGrpSpPr>
              <p:cNvPr id="210" name="Group 413"/>
              <p:cNvGrpSpPr/>
              <p:nvPr/>
            </p:nvGrpSpPr>
            <p:grpSpPr>
              <a:xfrm>
                <a:off x="1443539" y="4713144"/>
                <a:ext cx="2219025" cy="1114646"/>
                <a:chOff x="1264108" y="5039222"/>
                <a:chExt cx="2219025" cy="1114646"/>
              </a:xfrm>
            </p:grpSpPr>
            <p:sp>
              <p:nvSpPr>
                <p:cNvPr id="215" name="Trapezoid 20"/>
                <p:cNvSpPr/>
                <p:nvPr/>
              </p:nvSpPr>
              <p:spPr bwMode="auto">
                <a:xfrm rot="16200000" flipV="1">
                  <a:off x="2232721" y="4764108"/>
                  <a:ext cx="707081" cy="1609223"/>
                </a:xfrm>
                <a:prstGeom prst="trapezoid">
                  <a:avLst>
                    <a:gd name="adj" fmla="val 15587"/>
                  </a:avLst>
                </a:prstGeom>
                <a:gradFill>
                  <a:gsLst>
                    <a:gs pos="0">
                      <a:srgbClr val="C0504D">
                        <a:lumMod val="60000"/>
                        <a:lumOff val="40000"/>
                        <a:alpha val="13000"/>
                      </a:srgbClr>
                    </a:gs>
                    <a:gs pos="70000">
                      <a:sysClr val="window" lastClr="FFFFFF"/>
                    </a:gs>
                  </a:gsLst>
                  <a:lin ang="54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1264108" y="5329783"/>
                  <a:ext cx="2060692" cy="8240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Online marketplace of Apps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Many On-demand Apps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Easy Integration</a:t>
                  </a:r>
                </a:p>
              </p:txBody>
            </p:sp>
            <p:cxnSp>
              <p:nvCxnSpPr>
                <p:cNvPr id="217" name="Straight Connector 216"/>
                <p:cNvCxnSpPr/>
                <p:nvPr/>
              </p:nvCxnSpPr>
              <p:spPr bwMode="auto">
                <a:xfrm rot="10800000">
                  <a:off x="1456143" y="5126184"/>
                  <a:ext cx="1920240" cy="214314"/>
                </a:xfrm>
                <a:prstGeom prst="lin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EEECE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8" name="TextBox 217"/>
                <p:cNvSpPr txBox="1"/>
                <p:nvPr/>
              </p:nvSpPr>
              <p:spPr bwMode="auto">
                <a:xfrm>
                  <a:off x="2257636" y="5039222"/>
                  <a:ext cx="1225497" cy="400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r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APPEXCHANGE</a:t>
                  </a:r>
                </a:p>
              </p:txBody>
            </p:sp>
          </p:grpSp>
          <p:grpSp>
            <p:nvGrpSpPr>
              <p:cNvPr id="211" name="Group 210"/>
              <p:cNvGrpSpPr/>
              <p:nvPr/>
            </p:nvGrpSpPr>
            <p:grpSpPr>
              <a:xfrm>
                <a:off x="3468019" y="5157759"/>
                <a:ext cx="45720" cy="434263"/>
                <a:chOff x="6781326" y="3050831"/>
                <a:chExt cx="45720" cy="434263"/>
              </a:xfrm>
            </p:grpSpPr>
            <p:sp>
              <p:nvSpPr>
                <p:cNvPr id="212" name="Oval 211"/>
                <p:cNvSpPr/>
                <p:nvPr/>
              </p:nvSpPr>
              <p:spPr bwMode="auto">
                <a:xfrm>
                  <a:off x="6781326" y="3050831"/>
                  <a:ext cx="45720" cy="45719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13" name="Oval 212"/>
                <p:cNvSpPr/>
                <p:nvPr/>
              </p:nvSpPr>
              <p:spPr bwMode="auto">
                <a:xfrm>
                  <a:off x="6781326" y="3256660"/>
                  <a:ext cx="45720" cy="45719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14" name="Oval 213"/>
                <p:cNvSpPr/>
                <p:nvPr/>
              </p:nvSpPr>
              <p:spPr bwMode="auto">
                <a:xfrm>
                  <a:off x="6781326" y="3439375"/>
                  <a:ext cx="45720" cy="45719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149" name="Group 11"/>
            <p:cNvGrpSpPr/>
            <p:nvPr/>
          </p:nvGrpSpPr>
          <p:grpSpPr>
            <a:xfrm>
              <a:off x="4990747" y="3826600"/>
              <a:ext cx="2372146" cy="794570"/>
              <a:chOff x="4349606" y="4611344"/>
              <a:chExt cx="2372146" cy="856331"/>
            </a:xfrm>
          </p:grpSpPr>
          <p:grpSp>
            <p:nvGrpSpPr>
              <p:cNvPr id="202" name="Group 417"/>
              <p:cNvGrpSpPr/>
              <p:nvPr/>
            </p:nvGrpSpPr>
            <p:grpSpPr>
              <a:xfrm>
                <a:off x="4349606" y="4611344"/>
                <a:ext cx="2372146" cy="856331"/>
                <a:chOff x="4547024" y="5001561"/>
                <a:chExt cx="2372146" cy="856331"/>
              </a:xfrm>
            </p:grpSpPr>
            <p:sp>
              <p:nvSpPr>
                <p:cNvPr id="206" name="Trapezoid 20"/>
                <p:cNvSpPr/>
                <p:nvPr/>
              </p:nvSpPr>
              <p:spPr bwMode="auto">
                <a:xfrm rot="16200000">
                  <a:off x="5406121" y="4344843"/>
                  <a:ext cx="785818" cy="2240280"/>
                </a:xfrm>
                <a:prstGeom prst="trapezoid">
                  <a:avLst>
                    <a:gd name="adj" fmla="val 30488"/>
                  </a:avLst>
                </a:prstGeom>
                <a:gradFill>
                  <a:gsLst>
                    <a:gs pos="0">
                      <a:srgbClr val="C0504D">
                        <a:lumMod val="60000"/>
                        <a:lumOff val="40000"/>
                        <a:alpha val="13000"/>
                      </a:srgbClr>
                    </a:gs>
                    <a:gs pos="70000">
                      <a:sysClr val="window" lastClr="FFFFFF"/>
                    </a:gs>
                  </a:gsLst>
                  <a:lin ang="54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4747470" y="5247932"/>
                  <a:ext cx="2102703" cy="5938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Salesforce for Google Apps</a:t>
                  </a:r>
                </a:p>
                <a:p>
                  <a:pPr marL="115888" marR="0" lvl="0" indent="-115888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Salesforce for Google AdWords</a:t>
                  </a:r>
                </a:p>
              </p:txBody>
            </p:sp>
            <p:cxnSp>
              <p:nvCxnSpPr>
                <p:cNvPr id="208" name="Straight Connector 207"/>
                <p:cNvCxnSpPr/>
                <p:nvPr/>
              </p:nvCxnSpPr>
              <p:spPr bwMode="auto">
                <a:xfrm rot="10800000" flipV="1">
                  <a:off x="4686302" y="5133987"/>
                  <a:ext cx="1838133" cy="174724"/>
                </a:xfrm>
                <a:prstGeom prst="lin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EEECE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9" name="TextBox 208"/>
                <p:cNvSpPr txBox="1"/>
                <p:nvPr/>
              </p:nvSpPr>
              <p:spPr bwMode="auto">
                <a:xfrm>
                  <a:off x="4547024" y="5001561"/>
                  <a:ext cx="1673191" cy="400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r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GOOGLE APPS</a:t>
                  </a: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4544386" y="5005070"/>
                <a:ext cx="45720" cy="204785"/>
                <a:chOff x="6724193" y="2969580"/>
                <a:chExt cx="45720" cy="204785"/>
              </a:xfrm>
            </p:grpSpPr>
            <p:sp>
              <p:nvSpPr>
                <p:cNvPr id="204" name="Oval 203"/>
                <p:cNvSpPr/>
                <p:nvPr/>
              </p:nvSpPr>
              <p:spPr bwMode="auto">
                <a:xfrm>
                  <a:off x="6724193" y="2969580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05" name="Oval 204"/>
                <p:cNvSpPr/>
                <p:nvPr/>
              </p:nvSpPr>
              <p:spPr bwMode="auto">
                <a:xfrm>
                  <a:off x="6724193" y="3128646"/>
                  <a:ext cx="45720" cy="45719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150" name="Group 12"/>
            <p:cNvGrpSpPr/>
            <p:nvPr/>
          </p:nvGrpSpPr>
          <p:grpSpPr>
            <a:xfrm>
              <a:off x="2551281" y="1156956"/>
              <a:ext cx="4204608" cy="3274506"/>
              <a:chOff x="2551281" y="1156956"/>
              <a:chExt cx="4204608" cy="3274506"/>
            </a:xfrm>
          </p:grpSpPr>
          <p:sp>
            <p:nvSpPr>
              <p:cNvPr id="176" name="Oval 175"/>
              <p:cNvSpPr/>
              <p:nvPr/>
            </p:nvSpPr>
            <p:spPr bwMode="auto">
              <a:xfrm rot="3328142">
                <a:off x="3494373" y="693774"/>
                <a:ext cx="2318424" cy="4204608"/>
              </a:xfrm>
              <a:prstGeom prst="ellipse">
                <a:avLst/>
              </a:prstGeom>
              <a:noFill/>
              <a:ln w="38100" cap="flat" cmpd="sng" algn="ctr">
                <a:solidFill>
                  <a:srgbClr val="1F497D">
                    <a:lumMod val="20000"/>
                    <a:lumOff val="8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pic>
            <p:nvPicPr>
              <p:cNvPr id="177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827195" y="2210043"/>
                <a:ext cx="1696300" cy="1235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78" name="Group 177"/>
              <p:cNvGrpSpPr/>
              <p:nvPr/>
            </p:nvGrpSpPr>
            <p:grpSpPr>
              <a:xfrm>
                <a:off x="4257676" y="1348724"/>
                <a:ext cx="457200" cy="424225"/>
                <a:chOff x="3935640" y="1535396"/>
                <a:chExt cx="457200" cy="457200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3935640" y="1535396"/>
                  <a:ext cx="457200" cy="4572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4F81BD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101600" dist="38100" dir="8100000" algn="tr" rotWithShape="0">
                    <a:srgbClr val="1F497D"/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pic>
              <p:nvPicPr>
                <p:cNvPr id="201" name="Picture 9" descr="C:\Documents and Settings\153480\Desktop\icon_config_64.png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rot="20626707">
                  <a:off x="3999438" y="1597781"/>
                  <a:ext cx="357190" cy="35719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79" name="Group 178"/>
              <p:cNvGrpSpPr/>
              <p:nvPr/>
            </p:nvGrpSpPr>
            <p:grpSpPr>
              <a:xfrm>
                <a:off x="5614998" y="1156956"/>
                <a:ext cx="457200" cy="424225"/>
                <a:chOff x="5212471" y="1160100"/>
                <a:chExt cx="457200" cy="457200"/>
              </a:xfrm>
            </p:grpSpPr>
            <p:sp>
              <p:nvSpPr>
                <p:cNvPr id="198" name="Oval 197"/>
                <p:cNvSpPr/>
                <p:nvPr/>
              </p:nvSpPr>
              <p:spPr bwMode="auto">
                <a:xfrm>
                  <a:off x="5212471" y="1160100"/>
                  <a:ext cx="457200" cy="4572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4F81BD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101600" dist="38100" dir="8100000" algn="tr" rotWithShape="0">
                    <a:srgbClr val="1F497D"/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pic>
              <p:nvPicPr>
                <p:cNvPr id="199" name="Picture 11" descr="C:\Documents and Settings\153480\Desktop\link-partners-icon.png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 t="23073"/>
                <a:stretch>
                  <a:fillRect/>
                </a:stretch>
              </p:blipFill>
              <p:spPr bwMode="auto">
                <a:xfrm>
                  <a:off x="5266273" y="1252025"/>
                  <a:ext cx="357191" cy="274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0" name="Group 179"/>
              <p:cNvGrpSpPr/>
              <p:nvPr/>
            </p:nvGrpSpPr>
            <p:grpSpPr>
              <a:xfrm>
                <a:off x="6276046" y="2068155"/>
                <a:ext cx="457200" cy="424225"/>
                <a:chOff x="6223069" y="2517422"/>
                <a:chExt cx="457200" cy="457200"/>
              </a:xfrm>
            </p:grpSpPr>
            <p:sp>
              <p:nvSpPr>
                <p:cNvPr id="196" name="Oval 195"/>
                <p:cNvSpPr/>
                <p:nvPr/>
              </p:nvSpPr>
              <p:spPr bwMode="auto">
                <a:xfrm>
                  <a:off x="6223069" y="2517422"/>
                  <a:ext cx="457200" cy="4572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4F81BD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101600" dist="38100" dir="8100000" algn="tr" rotWithShape="0">
                    <a:srgbClr val="1F497D"/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pic>
              <p:nvPicPr>
                <p:cNvPr id="197" name="Picture 13" descr="C:\Documents and Settings\153480\Desktop\study_icon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6267356" y="2558388"/>
                  <a:ext cx="384048" cy="38404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81" name="Group 180"/>
              <p:cNvGrpSpPr/>
              <p:nvPr/>
            </p:nvGrpSpPr>
            <p:grpSpPr>
              <a:xfrm>
                <a:off x="2561625" y="3153008"/>
                <a:ext cx="457200" cy="424225"/>
                <a:chOff x="2543519" y="3355159"/>
                <a:chExt cx="457200" cy="457200"/>
              </a:xfrm>
            </p:grpSpPr>
            <p:sp>
              <p:nvSpPr>
                <p:cNvPr id="194" name="Oval 193"/>
                <p:cNvSpPr/>
                <p:nvPr/>
              </p:nvSpPr>
              <p:spPr bwMode="auto">
                <a:xfrm>
                  <a:off x="2543519" y="3355159"/>
                  <a:ext cx="457200" cy="4572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4F81BD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101600" dist="38100" dir="8100000" algn="tr" rotWithShape="0">
                    <a:srgbClr val="1F497D"/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pic>
              <p:nvPicPr>
                <p:cNvPr id="195" name="Picture 5" descr="C:\Documents and Settings\153480\Desktop\1257379451482993920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2552572" y="3391371"/>
                  <a:ext cx="411480" cy="41148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82" name="Group 181"/>
              <p:cNvGrpSpPr/>
              <p:nvPr/>
            </p:nvGrpSpPr>
            <p:grpSpPr>
              <a:xfrm>
                <a:off x="5669743" y="3088952"/>
                <a:ext cx="457200" cy="424225"/>
                <a:chOff x="5403933" y="3582805"/>
                <a:chExt cx="457200" cy="457200"/>
              </a:xfrm>
            </p:grpSpPr>
            <p:sp>
              <p:nvSpPr>
                <p:cNvPr id="192" name="Oval 191"/>
                <p:cNvSpPr/>
                <p:nvPr/>
              </p:nvSpPr>
              <p:spPr bwMode="auto">
                <a:xfrm>
                  <a:off x="5403933" y="3582805"/>
                  <a:ext cx="457200" cy="4572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4F81BD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101600" dist="38100" dir="8100000" algn="tr" rotWithShape="0">
                    <a:srgbClr val="1F497D"/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pic>
              <p:nvPicPr>
                <p:cNvPr id="193" name="Picture 14" descr="C:\Documents and Settings\153480\Desktop\ktip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5443437" y="3625195"/>
                  <a:ext cx="365760" cy="36576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83" name="Group 182"/>
              <p:cNvGrpSpPr/>
              <p:nvPr/>
            </p:nvGrpSpPr>
            <p:grpSpPr>
              <a:xfrm>
                <a:off x="3302809" y="4007237"/>
                <a:ext cx="457200" cy="424225"/>
                <a:chOff x="3186469" y="4275786"/>
                <a:chExt cx="457200" cy="457200"/>
              </a:xfrm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3186469" y="4275786"/>
                  <a:ext cx="457200" cy="4572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4F81BD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101600" dist="38100" dir="8100000" algn="tr" rotWithShape="0">
                    <a:srgbClr val="1F497D"/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pic>
              <p:nvPicPr>
                <p:cNvPr id="191" name="Picture 19" descr="C:\Documents and Settings\153480\Desktop\AppExchange_Applications_Icon.gif"/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 t="11155"/>
                <a:stretch>
                  <a:fillRect/>
                </a:stretch>
              </p:blipFill>
              <p:spPr bwMode="auto">
                <a:xfrm>
                  <a:off x="3246957" y="4368631"/>
                  <a:ext cx="329348" cy="29260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84" name="Group 183"/>
              <p:cNvGrpSpPr/>
              <p:nvPr/>
            </p:nvGrpSpPr>
            <p:grpSpPr>
              <a:xfrm>
                <a:off x="4605813" y="3801294"/>
                <a:ext cx="457200" cy="424225"/>
                <a:chOff x="4359969" y="4172415"/>
                <a:chExt cx="457200" cy="457200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4359969" y="4172415"/>
                  <a:ext cx="457200" cy="4572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4F81BD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101600" dist="38100" dir="8100000" algn="tr" rotWithShape="0">
                    <a:srgbClr val="1F497D"/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pic>
              <p:nvPicPr>
                <p:cNvPr id="189" name="Picture 18" descr="C:\Documents and Settings\153480\Desktop\google-icon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4435686" y="4234800"/>
                  <a:ext cx="329184" cy="32918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85" name="Group 48"/>
              <p:cNvGrpSpPr/>
              <p:nvPr/>
            </p:nvGrpSpPr>
            <p:grpSpPr>
              <a:xfrm>
                <a:off x="3048946" y="2214554"/>
                <a:ext cx="594360" cy="457200"/>
                <a:chOff x="3048946" y="2214554"/>
                <a:chExt cx="594360" cy="457200"/>
              </a:xfrm>
            </p:grpSpPr>
            <p:sp>
              <p:nvSpPr>
                <p:cNvPr id="186" name="Oval 185"/>
                <p:cNvSpPr/>
                <p:nvPr/>
              </p:nvSpPr>
              <p:spPr bwMode="auto">
                <a:xfrm>
                  <a:off x="3112753" y="2214554"/>
                  <a:ext cx="457200" cy="4572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4F81BD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101600" dist="38100" dir="8100000" algn="tr" rotWithShape="0">
                    <a:srgbClr val="1F497D"/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pic>
              <p:nvPicPr>
                <p:cNvPr id="187" name="Picture 8" descr="C:\Documents and Settings\153480\Desktop\icon1.png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 rot="20567257">
                  <a:off x="3048946" y="2257877"/>
                  <a:ext cx="594360" cy="356616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51" name="Group 13"/>
            <p:cNvGrpSpPr/>
            <p:nvPr/>
          </p:nvGrpSpPr>
          <p:grpSpPr>
            <a:xfrm>
              <a:off x="1741639" y="626203"/>
              <a:ext cx="2418170" cy="1457744"/>
              <a:chOff x="1785918" y="331569"/>
              <a:chExt cx="2418170" cy="1571053"/>
            </a:xfrm>
          </p:grpSpPr>
          <p:grpSp>
            <p:nvGrpSpPr>
              <p:cNvPr id="165" name="Group 410"/>
              <p:cNvGrpSpPr/>
              <p:nvPr/>
            </p:nvGrpSpPr>
            <p:grpSpPr>
              <a:xfrm>
                <a:off x="1785918" y="331569"/>
                <a:ext cx="2418170" cy="1571053"/>
                <a:chOff x="1644239" y="619548"/>
                <a:chExt cx="2418170" cy="1571053"/>
              </a:xfrm>
            </p:grpSpPr>
            <p:sp>
              <p:nvSpPr>
                <p:cNvPr id="172" name="Trapezoid 20"/>
                <p:cNvSpPr/>
                <p:nvPr/>
              </p:nvSpPr>
              <p:spPr bwMode="auto">
                <a:xfrm rot="16200000" flipV="1">
                  <a:off x="2335046" y="225253"/>
                  <a:ext cx="1214446" cy="2240280"/>
                </a:xfrm>
                <a:prstGeom prst="trapezoid">
                  <a:avLst>
                    <a:gd name="adj" fmla="val 18519"/>
                  </a:avLst>
                </a:prstGeom>
                <a:gradFill>
                  <a:gsLst>
                    <a:gs pos="0">
                      <a:srgbClr val="92D050">
                        <a:alpha val="17000"/>
                      </a:srgbClr>
                    </a:gs>
                    <a:gs pos="70000">
                      <a:sysClr val="window" lastClr="FFFFFF"/>
                    </a:gs>
                  </a:gsLst>
                  <a:lin ang="54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1644239" y="906093"/>
                  <a:ext cx="2367493" cy="12845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Self Service Management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Web to Case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Channel Services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Automated Email Management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Knowledge Base</a:t>
                  </a:r>
                </a:p>
              </p:txBody>
            </p:sp>
            <p:cxnSp>
              <p:nvCxnSpPr>
                <p:cNvPr id="174" name="Straight Connector 173"/>
                <p:cNvCxnSpPr/>
                <p:nvPr/>
              </p:nvCxnSpPr>
              <p:spPr bwMode="auto">
                <a:xfrm rot="10800000">
                  <a:off x="2114727" y="758626"/>
                  <a:ext cx="1920240" cy="214314"/>
                </a:xfrm>
                <a:prstGeom prst="lin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EEECE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5" name="TextBox 174"/>
                <p:cNvSpPr txBox="1"/>
                <p:nvPr/>
              </p:nvSpPr>
              <p:spPr bwMode="auto">
                <a:xfrm>
                  <a:off x="2829728" y="619548"/>
                  <a:ext cx="823870" cy="400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r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SERVICES</a:t>
                  </a:r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>
                <a:off x="4099093" y="775946"/>
                <a:ext cx="45720" cy="869591"/>
                <a:chOff x="4195760" y="775946"/>
                <a:chExt cx="45720" cy="869591"/>
              </a:xfrm>
            </p:grpSpPr>
            <p:sp>
              <p:nvSpPr>
                <p:cNvPr id="167" name="Oval 166"/>
                <p:cNvSpPr/>
                <p:nvPr/>
              </p:nvSpPr>
              <p:spPr bwMode="auto">
                <a:xfrm>
                  <a:off x="4195760" y="775946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 bwMode="auto">
                <a:xfrm>
                  <a:off x="4195760" y="1599818"/>
                  <a:ext cx="45720" cy="45719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 bwMode="auto">
                <a:xfrm>
                  <a:off x="4195760" y="957757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70" name="Oval 169"/>
                <p:cNvSpPr/>
                <p:nvPr/>
              </p:nvSpPr>
              <p:spPr bwMode="auto">
                <a:xfrm>
                  <a:off x="4195760" y="1189202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 bwMode="auto">
                <a:xfrm>
                  <a:off x="4195760" y="1384244"/>
                  <a:ext cx="45720" cy="45721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152" name="Group 14"/>
            <p:cNvGrpSpPr/>
            <p:nvPr/>
          </p:nvGrpSpPr>
          <p:grpSpPr>
            <a:xfrm>
              <a:off x="759613" y="1613824"/>
              <a:ext cx="2240280" cy="1668402"/>
              <a:chOff x="620788" y="1544381"/>
              <a:chExt cx="2240280" cy="1798085"/>
            </a:xfrm>
          </p:grpSpPr>
          <p:grpSp>
            <p:nvGrpSpPr>
              <p:cNvPr id="153" name="Group 411"/>
              <p:cNvGrpSpPr/>
              <p:nvPr/>
            </p:nvGrpSpPr>
            <p:grpSpPr>
              <a:xfrm>
                <a:off x="620788" y="1544381"/>
                <a:ext cx="2240280" cy="1798085"/>
                <a:chOff x="464806" y="1692021"/>
                <a:chExt cx="2240280" cy="1798085"/>
              </a:xfrm>
            </p:grpSpPr>
            <p:sp>
              <p:nvSpPr>
                <p:cNvPr id="161" name="Trapezoid 20"/>
                <p:cNvSpPr/>
                <p:nvPr/>
              </p:nvSpPr>
              <p:spPr bwMode="auto">
                <a:xfrm rot="16200000" flipV="1">
                  <a:off x="906285" y="1377786"/>
                  <a:ext cx="1357322" cy="2240280"/>
                </a:xfrm>
                <a:prstGeom prst="trapezoid">
                  <a:avLst>
                    <a:gd name="adj" fmla="val 15873"/>
                  </a:avLst>
                </a:prstGeom>
                <a:gradFill>
                  <a:gsLst>
                    <a:gs pos="0">
                      <a:srgbClr val="C0504D">
                        <a:lumMod val="60000"/>
                        <a:lumOff val="40000"/>
                        <a:alpha val="13000"/>
                      </a:srgbClr>
                    </a:gs>
                    <a:gs pos="70000">
                      <a:sysClr val="window" lastClr="FFFFFF"/>
                    </a:gs>
                  </a:gsLst>
                  <a:lin ang="54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712988" y="1975389"/>
                  <a:ext cx="1895855" cy="15147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Campaign Management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Workflow Automation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Marketing Analytics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Search Marketing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Lead Management</a:t>
                  </a:r>
                </a:p>
                <a:p>
                  <a:pPr marL="115888" marR="0" lvl="0" indent="-115888" algn="r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Email Marketing</a:t>
                  </a:r>
                </a:p>
              </p:txBody>
            </p:sp>
            <p:cxnSp>
              <p:nvCxnSpPr>
                <p:cNvPr id="163" name="Straight Connector 162"/>
                <p:cNvCxnSpPr/>
                <p:nvPr/>
              </p:nvCxnSpPr>
              <p:spPr bwMode="auto">
                <a:xfrm rot="10800000">
                  <a:off x="770561" y="1838315"/>
                  <a:ext cx="1920240" cy="214314"/>
                </a:xfrm>
                <a:prstGeom prst="lin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EEECE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" name="TextBox 163"/>
                <p:cNvSpPr txBox="1"/>
                <p:nvPr/>
              </p:nvSpPr>
              <p:spPr bwMode="auto">
                <a:xfrm>
                  <a:off x="1093988" y="1692021"/>
                  <a:ext cx="1030176" cy="400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MARKETING</a:t>
                  </a:r>
                </a:p>
              </p:txBody>
            </p:sp>
          </p:grpSp>
          <p:grpSp>
            <p:nvGrpSpPr>
              <p:cNvPr id="154" name="Group 16"/>
              <p:cNvGrpSpPr/>
              <p:nvPr/>
            </p:nvGrpSpPr>
            <p:grpSpPr>
              <a:xfrm>
                <a:off x="2758891" y="1945922"/>
                <a:ext cx="45720" cy="1079879"/>
                <a:chOff x="6724193" y="2937987"/>
                <a:chExt cx="45720" cy="1079879"/>
              </a:xfrm>
            </p:grpSpPr>
            <p:sp>
              <p:nvSpPr>
                <p:cNvPr id="155" name="Oval 154"/>
                <p:cNvSpPr/>
                <p:nvPr/>
              </p:nvSpPr>
              <p:spPr bwMode="auto">
                <a:xfrm>
                  <a:off x="6724193" y="2937987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56" name="Oval 155"/>
                <p:cNvSpPr/>
                <p:nvPr/>
              </p:nvSpPr>
              <p:spPr bwMode="auto">
                <a:xfrm>
                  <a:off x="6724193" y="3165840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57" name="Oval 156"/>
                <p:cNvSpPr/>
                <p:nvPr/>
              </p:nvSpPr>
              <p:spPr bwMode="auto">
                <a:xfrm>
                  <a:off x="6724193" y="3376754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58" name="Oval 157"/>
                <p:cNvSpPr/>
                <p:nvPr/>
              </p:nvSpPr>
              <p:spPr bwMode="auto">
                <a:xfrm>
                  <a:off x="6724193" y="3592327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59" name="Oval 158"/>
                <p:cNvSpPr/>
                <p:nvPr/>
              </p:nvSpPr>
              <p:spPr bwMode="auto">
                <a:xfrm>
                  <a:off x="6724193" y="3771497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6724193" y="3972146"/>
                  <a:ext cx="45720" cy="45720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670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How Salesforce.com helps...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36513" y="4584460"/>
            <a:ext cx="9144000" cy="571960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sp>
        <p:nvSpPr>
          <p:cNvPr id="128" name="Rectangle 19"/>
          <p:cNvSpPr>
            <a:spLocks/>
          </p:cNvSpPr>
          <p:nvPr/>
        </p:nvSpPr>
        <p:spPr bwMode="auto">
          <a:xfrm>
            <a:off x="4576764" y="2981638"/>
            <a:ext cx="1398587" cy="152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5880" tIns="15880" rIns="15880" bIns="15880"/>
          <a:lstStyle/>
          <a:p>
            <a:pPr algn="ctr"/>
            <a:r>
              <a:rPr lang="en-US" altLang="en-US" sz="1400">
                <a:solidFill>
                  <a:srgbClr val="0C0C0C"/>
                </a:solidFill>
                <a:latin typeface="Calibri" panose="020F0502020204030204" pitchFamily="34" charset="0"/>
                <a:cs typeface="Arial" pitchFamily="34" charset="0"/>
              </a:rPr>
              <a:t>Multi-Device</a:t>
            </a:r>
          </a:p>
        </p:txBody>
      </p:sp>
      <p:sp>
        <p:nvSpPr>
          <p:cNvPr id="129" name="Rectangle 20"/>
          <p:cNvSpPr>
            <a:spLocks/>
          </p:cNvSpPr>
          <p:nvPr/>
        </p:nvSpPr>
        <p:spPr bwMode="auto">
          <a:xfrm>
            <a:off x="2995614" y="2827846"/>
            <a:ext cx="1290637" cy="3548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5880" tIns="15880" rIns="15880" bIns="15880"/>
          <a:lstStyle/>
          <a:p>
            <a:pPr algn="ctr"/>
            <a:r>
              <a:rPr lang="en-US" altLang="en-US" sz="1400" dirty="0">
                <a:solidFill>
                  <a:srgbClr val="0C0C0C"/>
                </a:solidFill>
                <a:latin typeface="Calibri" panose="020F0502020204030204" pitchFamily="34" charset="0"/>
                <a:cs typeface="Arial" pitchFamily="34" charset="0"/>
              </a:rPr>
              <a:t>End User Administration</a:t>
            </a:r>
          </a:p>
        </p:txBody>
      </p:sp>
      <p:sp>
        <p:nvSpPr>
          <p:cNvPr id="130" name="Rectangle 5"/>
          <p:cNvSpPr>
            <a:spLocks/>
          </p:cNvSpPr>
          <p:nvPr/>
        </p:nvSpPr>
        <p:spPr bwMode="auto">
          <a:xfrm>
            <a:off x="1408113" y="2882816"/>
            <a:ext cx="1295400" cy="3488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5880" tIns="15880" rIns="15880" bIns="15880"/>
          <a:lstStyle/>
          <a:p>
            <a:pPr algn="ctr"/>
            <a:r>
              <a:rPr lang="en-US" altLang="en-US" sz="1400">
                <a:solidFill>
                  <a:srgbClr val="0C0C0C"/>
                </a:solidFill>
                <a:latin typeface="Calibri" panose="020F0502020204030204" pitchFamily="34" charset="0"/>
                <a:cs typeface="Arial" pitchFamily="34" charset="0"/>
              </a:rPr>
              <a:t>Access Control &amp; Audits </a:t>
            </a:r>
          </a:p>
        </p:txBody>
      </p:sp>
      <p:sp>
        <p:nvSpPr>
          <p:cNvPr id="131" name="Rectangle 7"/>
          <p:cNvSpPr>
            <a:spLocks/>
          </p:cNvSpPr>
          <p:nvPr/>
        </p:nvSpPr>
        <p:spPr bwMode="auto">
          <a:xfrm>
            <a:off x="1331914" y="1719575"/>
            <a:ext cx="1343025" cy="295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5880" tIns="15880" rIns="15880" bIns="15880"/>
          <a:lstStyle/>
          <a:p>
            <a:pPr algn="ctr"/>
            <a:r>
              <a:rPr lang="en-US" altLang="en-US" sz="1400">
                <a:solidFill>
                  <a:srgbClr val="0C0C0C"/>
                </a:solidFill>
                <a:latin typeface="Calibri" panose="020F0502020204030204" pitchFamily="34" charset="0"/>
                <a:cs typeface="Arial" pitchFamily="34" charset="0"/>
              </a:rPr>
              <a:t>Database</a:t>
            </a:r>
          </a:p>
        </p:txBody>
      </p:sp>
      <p:pic>
        <p:nvPicPr>
          <p:cNvPr id="132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8675" y="2063667"/>
            <a:ext cx="1200150" cy="897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" name="Rectangle 16"/>
          <p:cNvSpPr>
            <a:spLocks/>
          </p:cNvSpPr>
          <p:nvPr/>
        </p:nvSpPr>
        <p:spPr bwMode="auto">
          <a:xfrm>
            <a:off x="3108325" y="1686238"/>
            <a:ext cx="1111250" cy="3631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5880" tIns="15880" rIns="15880" bIns="15880"/>
          <a:lstStyle/>
          <a:p>
            <a:pPr algn="ctr"/>
            <a:r>
              <a:rPr lang="en-US" altLang="en-US" sz="1400">
                <a:solidFill>
                  <a:srgbClr val="0C0C0C"/>
                </a:solidFill>
                <a:latin typeface="Calibri" panose="020F0502020204030204" pitchFamily="34" charset="0"/>
                <a:cs typeface="Arial" pitchFamily="34" charset="0"/>
              </a:rPr>
              <a:t>Web Services  API</a:t>
            </a:r>
          </a:p>
        </p:txBody>
      </p:sp>
      <p:sp>
        <p:nvSpPr>
          <p:cNvPr id="134" name="Rectangle 20"/>
          <p:cNvSpPr>
            <a:spLocks/>
          </p:cNvSpPr>
          <p:nvPr/>
        </p:nvSpPr>
        <p:spPr bwMode="auto">
          <a:xfrm>
            <a:off x="6565901" y="2882816"/>
            <a:ext cx="1160463" cy="323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5880" tIns="15880" rIns="15880" bIns="15880"/>
          <a:lstStyle/>
          <a:p>
            <a:pPr algn="ctr"/>
            <a:r>
              <a:rPr lang="en-US" altLang="en-US" sz="1400" dirty="0">
                <a:solidFill>
                  <a:srgbClr val="0C0C0C"/>
                </a:solidFill>
                <a:latin typeface="Calibri" panose="020F0502020204030204" pitchFamily="34" charset="0"/>
                <a:cs typeface="Arial" pitchFamily="34" charset="0"/>
              </a:rPr>
              <a:t>Reporting &amp; Analytics</a:t>
            </a:r>
          </a:p>
        </p:txBody>
      </p:sp>
      <p:pic>
        <p:nvPicPr>
          <p:cNvPr id="135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10326" y="2052950"/>
            <a:ext cx="855663" cy="7024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36" name="Rectangle 5"/>
          <p:cNvSpPr>
            <a:spLocks/>
          </p:cNvSpPr>
          <p:nvPr/>
        </p:nvSpPr>
        <p:spPr bwMode="auto">
          <a:xfrm>
            <a:off x="4608513" y="1693381"/>
            <a:ext cx="1111250" cy="3488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5880" tIns="15880" rIns="15880" bIns="15880"/>
          <a:lstStyle/>
          <a:p>
            <a:pPr algn="ctr"/>
            <a:r>
              <a:rPr lang="en-US" altLang="en-US" sz="1400">
                <a:solidFill>
                  <a:srgbClr val="0C0C0C"/>
                </a:solidFill>
                <a:latin typeface="Calibri" panose="020F0502020204030204" pitchFamily="34" charset="0"/>
                <a:cs typeface="Arial" pitchFamily="34" charset="0"/>
              </a:rPr>
              <a:t>Workflow Engine</a:t>
            </a:r>
          </a:p>
        </p:txBody>
      </p:sp>
      <p:sp>
        <p:nvSpPr>
          <p:cNvPr id="137" name="Rectangle 20"/>
          <p:cNvSpPr>
            <a:spLocks/>
          </p:cNvSpPr>
          <p:nvPr/>
        </p:nvSpPr>
        <p:spPr bwMode="auto">
          <a:xfrm>
            <a:off x="6337301" y="1689810"/>
            <a:ext cx="1249363" cy="323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5880" tIns="15880" rIns="15880" bIns="15880"/>
          <a:lstStyle/>
          <a:p>
            <a:pPr algn="ctr"/>
            <a:r>
              <a:rPr lang="en-US" altLang="en-US" sz="1400">
                <a:solidFill>
                  <a:srgbClr val="0C0C0C"/>
                </a:solidFill>
                <a:latin typeface="Calibri" panose="020F0502020204030204" pitchFamily="34" charset="0"/>
                <a:cs typeface="Arial" pitchFamily="34" charset="0"/>
              </a:rPr>
              <a:t>Forms &amp; Page Layout Editor</a:t>
            </a:r>
          </a:p>
        </p:txBody>
      </p:sp>
      <p:pic>
        <p:nvPicPr>
          <p:cNvPr id="138" name="Pictur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59920" y="1908987"/>
            <a:ext cx="962025" cy="9513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39" name="Picture 3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60713" y="1118310"/>
            <a:ext cx="1065212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0" name="Group 4"/>
          <p:cNvGrpSpPr>
            <a:grpSpLocks/>
          </p:cNvGrpSpPr>
          <p:nvPr/>
        </p:nvGrpSpPr>
        <p:grpSpPr bwMode="auto">
          <a:xfrm>
            <a:off x="4548188" y="1061160"/>
            <a:ext cx="1244600" cy="600070"/>
            <a:chOff x="0" y="0"/>
            <a:chExt cx="3277" cy="1985"/>
          </a:xfrm>
        </p:grpSpPr>
        <p:sp>
          <p:nvSpPr>
            <p:cNvPr id="141" name="AutoShape 5"/>
            <p:cNvSpPr>
              <a:spLocks/>
            </p:cNvSpPr>
            <p:nvPr/>
          </p:nvSpPr>
          <p:spPr bwMode="auto">
            <a:xfrm>
              <a:off x="816" y="265"/>
              <a:ext cx="429" cy="204"/>
            </a:xfrm>
            <a:prstGeom prst="rightArrow">
              <a:avLst>
                <a:gd name="adj1" fmla="val 38537"/>
                <a:gd name="adj2" fmla="val 74606"/>
              </a:avLst>
            </a:prstGeom>
            <a:solidFill>
              <a:srgbClr val="9B9B9B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altLang="en-US" sz="1600">
                <a:latin typeface="Calibri" panose="020F0502020204030204" pitchFamily="34" charset="0"/>
              </a:endParaRPr>
            </a:p>
          </p:txBody>
        </p:sp>
        <p:sp>
          <p:nvSpPr>
            <p:cNvPr id="142" name="AutoShape 6"/>
            <p:cNvSpPr>
              <a:spLocks/>
            </p:cNvSpPr>
            <p:nvPr/>
          </p:nvSpPr>
          <p:spPr bwMode="auto">
            <a:xfrm>
              <a:off x="2072" y="263"/>
              <a:ext cx="430" cy="200"/>
            </a:xfrm>
            <a:prstGeom prst="rightArrow">
              <a:avLst>
                <a:gd name="adj1" fmla="val 38537"/>
                <a:gd name="adj2" fmla="val 76275"/>
              </a:avLst>
            </a:prstGeom>
            <a:solidFill>
              <a:srgbClr val="9B9B9B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altLang="en-US" sz="1600">
                <a:latin typeface="Calibri" panose="020F0502020204030204" pitchFamily="34" charset="0"/>
              </a:endParaRPr>
            </a:p>
          </p:txBody>
        </p:sp>
        <p:sp>
          <p:nvSpPr>
            <p:cNvPr id="264" name="AutoShape 7"/>
            <p:cNvSpPr>
              <a:spLocks/>
            </p:cNvSpPr>
            <p:nvPr/>
          </p:nvSpPr>
          <p:spPr bwMode="auto">
            <a:xfrm rot="5400000">
              <a:off x="1441" y="866"/>
              <a:ext cx="430" cy="200"/>
            </a:xfrm>
            <a:prstGeom prst="rightArrow">
              <a:avLst>
                <a:gd name="adj1" fmla="val 38537"/>
                <a:gd name="adj2" fmla="val 76196"/>
              </a:avLst>
            </a:prstGeom>
            <a:solidFill>
              <a:srgbClr val="9B9B9B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altLang="en-US" sz="1600">
                <a:latin typeface="Calibri" panose="020F0502020204030204" pitchFamily="34" charset="0"/>
              </a:endParaRPr>
            </a:p>
          </p:txBody>
        </p:sp>
        <p:pic>
          <p:nvPicPr>
            <p:cNvPr id="265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761" cy="6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>
              <a:outerShdw blurRad="63500" dist="76198" dir="2700000" algn="ctr" rotWithShape="0">
                <a:srgbClr val="3D3D3D">
                  <a:alpha val="75000"/>
                </a:srgbClr>
              </a:outerShdw>
            </a:effectLst>
          </p:spPr>
        </p:pic>
        <p:sp>
          <p:nvSpPr>
            <p:cNvPr id="266" name="Rectangle 9"/>
            <p:cNvSpPr>
              <a:spLocks/>
            </p:cNvSpPr>
            <p:nvPr/>
          </p:nvSpPr>
          <p:spPr bwMode="auto">
            <a:xfrm>
              <a:off x="256" y="143"/>
              <a:ext cx="295" cy="61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22225" algn="ctr"/>
              <a:r>
                <a:rPr lang="en-US" altLang="en-US" sz="1200">
                  <a:solidFill>
                    <a:srgbClr val="FFFFFF"/>
                  </a:solidFill>
                  <a:latin typeface="Calibri" panose="020F0502020204030204" pitchFamily="34" charset="0"/>
                  <a:cs typeface="Arial" pitchFamily="34" charset="0"/>
                </a:rPr>
                <a:t>A</a:t>
              </a:r>
            </a:p>
          </p:txBody>
        </p:sp>
        <p:pic>
          <p:nvPicPr>
            <p:cNvPr id="267" name="Picture 10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75" y="0"/>
              <a:ext cx="765" cy="6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>
              <a:outerShdw blurRad="63500" dist="76198" dir="2700000" algn="ctr" rotWithShape="0">
                <a:srgbClr val="3D3D3D">
                  <a:alpha val="75000"/>
                </a:srgbClr>
              </a:outerShdw>
            </a:effectLst>
          </p:spPr>
        </p:pic>
        <p:sp>
          <p:nvSpPr>
            <p:cNvPr id="268" name="Rectangle 11"/>
            <p:cNvSpPr>
              <a:spLocks/>
            </p:cNvSpPr>
            <p:nvPr/>
          </p:nvSpPr>
          <p:spPr bwMode="auto">
            <a:xfrm>
              <a:off x="1538" y="158"/>
              <a:ext cx="279" cy="61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22225" algn="ctr"/>
              <a:r>
                <a:rPr lang="en-US" altLang="en-US" sz="1200">
                  <a:solidFill>
                    <a:srgbClr val="FFFFFF"/>
                  </a:solidFill>
                  <a:latin typeface="Calibri" panose="020F0502020204030204" pitchFamily="34" charset="0"/>
                  <a:cs typeface="Arial" pitchFamily="34" charset="0"/>
                </a:rPr>
                <a:t>B</a:t>
              </a:r>
            </a:p>
          </p:txBody>
        </p:sp>
        <p:pic>
          <p:nvPicPr>
            <p:cNvPr id="269" name="Picture 1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12" y="0"/>
              <a:ext cx="765" cy="6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>
              <a:outerShdw blurRad="63500" dist="76198" dir="2700000" algn="ctr" rotWithShape="0">
                <a:srgbClr val="3D3D3D">
                  <a:alpha val="75000"/>
                </a:srgbClr>
              </a:outerShdw>
            </a:effectLst>
          </p:spPr>
        </p:pic>
        <p:sp>
          <p:nvSpPr>
            <p:cNvPr id="270" name="Rectangle 13"/>
            <p:cNvSpPr>
              <a:spLocks/>
            </p:cNvSpPr>
            <p:nvPr/>
          </p:nvSpPr>
          <p:spPr bwMode="auto">
            <a:xfrm>
              <a:off x="2770" y="135"/>
              <a:ext cx="308" cy="61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22225" algn="ctr"/>
              <a:r>
                <a:rPr lang="en-US" altLang="en-US" sz="1200">
                  <a:solidFill>
                    <a:srgbClr val="FFFFFF"/>
                  </a:solidFill>
                  <a:latin typeface="Calibri" panose="020F0502020204030204" pitchFamily="34" charset="0"/>
                  <a:cs typeface="Arial" pitchFamily="34" charset="0"/>
                </a:rPr>
                <a:t>D</a:t>
              </a:r>
            </a:p>
          </p:txBody>
        </p:sp>
        <p:pic>
          <p:nvPicPr>
            <p:cNvPr id="271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279" y="1225"/>
              <a:ext cx="765" cy="6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>
              <a:outerShdw blurRad="63500" dist="76198" dir="2700000" algn="ctr" rotWithShape="0">
                <a:srgbClr val="3D3D3D">
                  <a:alpha val="75000"/>
                </a:srgbClr>
              </a:outerShdw>
            </a:effectLst>
          </p:spPr>
        </p:pic>
        <p:sp>
          <p:nvSpPr>
            <p:cNvPr id="272" name="Rectangle 15"/>
            <p:cNvSpPr>
              <a:spLocks/>
            </p:cNvSpPr>
            <p:nvPr/>
          </p:nvSpPr>
          <p:spPr bwMode="auto">
            <a:xfrm>
              <a:off x="1542" y="1374"/>
              <a:ext cx="274" cy="61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22225" algn="ctr"/>
              <a:r>
                <a:rPr lang="en-US" altLang="en-US" sz="1200">
                  <a:solidFill>
                    <a:srgbClr val="FFFFFF"/>
                  </a:solidFill>
                  <a:latin typeface="Calibri" panose="020F0502020204030204" pitchFamily="34" charset="0"/>
                  <a:cs typeface="Arial" pitchFamily="34" charset="0"/>
                </a:rPr>
                <a:t>C</a:t>
              </a:r>
            </a:p>
          </p:txBody>
        </p:sp>
      </p:grpSp>
      <p:pic>
        <p:nvPicPr>
          <p:cNvPr id="273" name="Picture 11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636713" y="1094497"/>
            <a:ext cx="838200" cy="514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274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565901" y="1061160"/>
            <a:ext cx="75882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</p:pic>
      <p:sp>
        <p:nvSpPr>
          <p:cNvPr id="275" name="Rectangle 274"/>
          <p:cNvSpPr/>
          <p:nvPr/>
        </p:nvSpPr>
        <p:spPr>
          <a:xfrm>
            <a:off x="2183906" y="3406909"/>
            <a:ext cx="4381995" cy="10928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</a:endParaRPr>
          </a:p>
        </p:txBody>
      </p:sp>
      <p:sp>
        <p:nvSpPr>
          <p:cNvPr id="276" name="Rectangle 38"/>
          <p:cNvSpPr>
            <a:spLocks noChangeArrowheads="1"/>
          </p:cNvSpPr>
          <p:nvPr/>
        </p:nvSpPr>
        <p:spPr bwMode="auto">
          <a:xfrm>
            <a:off x="4425536" y="3410702"/>
            <a:ext cx="7678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b="1" u="sng" dirty="0">
                <a:latin typeface="Calibri" panose="020F0502020204030204" pitchFamily="34" charset="0"/>
              </a:rPr>
              <a:t>Clicks </a:t>
            </a:r>
          </a:p>
        </p:txBody>
      </p:sp>
      <p:sp>
        <p:nvSpPr>
          <p:cNvPr id="277" name="Rectangle 39"/>
          <p:cNvSpPr>
            <a:spLocks noChangeArrowheads="1"/>
          </p:cNvSpPr>
          <p:nvPr/>
        </p:nvSpPr>
        <p:spPr bwMode="auto">
          <a:xfrm>
            <a:off x="5641872" y="3369577"/>
            <a:ext cx="7216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b="1" u="sng" dirty="0">
                <a:latin typeface="Calibri" panose="020F0502020204030204" pitchFamily="34" charset="0"/>
              </a:rPr>
              <a:t>Code </a:t>
            </a:r>
          </a:p>
        </p:txBody>
      </p:sp>
      <p:sp>
        <p:nvSpPr>
          <p:cNvPr id="278" name="Rectangle 40"/>
          <p:cNvSpPr>
            <a:spLocks noChangeArrowheads="1"/>
          </p:cNvSpPr>
          <p:nvPr/>
        </p:nvSpPr>
        <p:spPr bwMode="auto">
          <a:xfrm>
            <a:off x="2381251" y="4142034"/>
            <a:ext cx="1585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200" b="1" dirty="0" smtClean="0">
                <a:latin typeface="Calibri" panose="020F0502020204030204" pitchFamily="34" charset="0"/>
              </a:rPr>
              <a:t>Coding Based systems</a:t>
            </a:r>
            <a:endParaRPr lang="en-US" altLang="en-US" sz="1200" b="1" dirty="0">
              <a:latin typeface="Calibri" panose="020F0502020204030204" pitchFamily="34" charset="0"/>
            </a:endParaRPr>
          </a:p>
        </p:txBody>
      </p:sp>
      <p:sp>
        <p:nvSpPr>
          <p:cNvPr id="279" name="Rectangle 41"/>
          <p:cNvSpPr>
            <a:spLocks noChangeArrowheads="1"/>
          </p:cNvSpPr>
          <p:nvPr/>
        </p:nvSpPr>
        <p:spPr bwMode="auto">
          <a:xfrm>
            <a:off x="4524375" y="3750220"/>
            <a:ext cx="5838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</a:rPr>
              <a:t>80%</a:t>
            </a:r>
          </a:p>
        </p:txBody>
      </p:sp>
      <p:sp>
        <p:nvSpPr>
          <p:cNvPr id="280" name="Rectangle 42"/>
          <p:cNvSpPr>
            <a:spLocks noChangeArrowheads="1"/>
          </p:cNvSpPr>
          <p:nvPr/>
        </p:nvSpPr>
        <p:spPr bwMode="auto">
          <a:xfrm>
            <a:off x="5748021" y="3696367"/>
            <a:ext cx="5838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</a:rPr>
              <a:t>20%</a:t>
            </a:r>
          </a:p>
        </p:txBody>
      </p:sp>
      <p:sp>
        <p:nvSpPr>
          <p:cNvPr id="281" name="Rectangle 43"/>
          <p:cNvSpPr>
            <a:spLocks noChangeArrowheads="1"/>
          </p:cNvSpPr>
          <p:nvPr/>
        </p:nvSpPr>
        <p:spPr bwMode="auto">
          <a:xfrm>
            <a:off x="4524375" y="4082984"/>
            <a:ext cx="5838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</a:rPr>
              <a:t>20%</a:t>
            </a:r>
          </a:p>
        </p:txBody>
      </p:sp>
      <p:sp>
        <p:nvSpPr>
          <p:cNvPr id="282" name="Rectangle 44"/>
          <p:cNvSpPr>
            <a:spLocks noChangeArrowheads="1"/>
          </p:cNvSpPr>
          <p:nvPr/>
        </p:nvSpPr>
        <p:spPr bwMode="auto">
          <a:xfrm>
            <a:off x="5763995" y="4095867"/>
            <a:ext cx="5838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</a:rPr>
              <a:t>80%</a:t>
            </a:r>
          </a:p>
        </p:txBody>
      </p:sp>
      <p:pic>
        <p:nvPicPr>
          <p:cNvPr id="283" name="Picture 57" descr="cloud_plat_rgb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381251" y="3466346"/>
            <a:ext cx="1905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09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Sales Cloud – An Overview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675030"/>
            <a:ext cx="9144000" cy="53925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182562" y="1095221"/>
            <a:ext cx="8342416" cy="3927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/>
            <a:r>
              <a:rPr lang="en-US" sz="1400" dirty="0" smtClean="0">
                <a:latin typeface="Calibri" panose="020F0502020204030204" pitchFamily="34" charset="0"/>
              </a:rPr>
              <a:t>Sales Cloud provides Sales reps with a tool that helps them to build stronger relationships with customers and close more deals since everything can be found at one place. 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96" y="1693444"/>
            <a:ext cx="6143947" cy="29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2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Marketing Cloud – An Overview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660900"/>
            <a:ext cx="9144000" cy="547753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172192" y="1020896"/>
            <a:ext cx="8342416" cy="3927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/>
            <a:r>
              <a:rPr lang="en-IN" sz="1400" dirty="0">
                <a:latin typeface="Calibri" panose="020F0502020204030204" pitchFamily="34" charset="0"/>
              </a:rPr>
              <a:t>The Marketing Cloud is a collection of cloud-based marketing services that make internal marketing functions more efficient and external marketing programs more effective. </a:t>
            </a:r>
          </a:p>
        </p:txBody>
      </p:sp>
      <p:pic>
        <p:nvPicPr>
          <p:cNvPr id="8" name="Picture 4" descr="http://accesstechnologys.com/wp-content/uploads/2014/11/Marketing-Cloud-Demo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3"/>
          <a:stretch>
            <a:fillRect/>
          </a:stretch>
        </p:blipFill>
        <p:spPr bwMode="auto">
          <a:xfrm>
            <a:off x="1076303" y="1655230"/>
            <a:ext cx="6714085" cy="28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32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Service Cloud – An Overview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687910"/>
            <a:ext cx="9144000" cy="429831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28016" y="1013503"/>
            <a:ext cx="9322046" cy="3927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>
              <a:lnSpc>
                <a:spcPts val="2400"/>
              </a:lnSpc>
            </a:pPr>
            <a:r>
              <a:rPr lang="en-IN" sz="1200" dirty="0">
                <a:latin typeface="Calibri" panose="020F0502020204030204" pitchFamily="34" charset="0"/>
              </a:rPr>
              <a:t>Service Cloud refers to providing customer Service through internet including managing the entire </a:t>
            </a:r>
            <a:r>
              <a:rPr lang="en-IN" sz="1200" dirty="0" smtClean="0">
                <a:latin typeface="Calibri" panose="020F0502020204030204" pitchFamily="34" charset="0"/>
              </a:rPr>
              <a:t>customer service </a:t>
            </a:r>
            <a:r>
              <a:rPr lang="en-IN" sz="1200" dirty="0">
                <a:latin typeface="Calibri" panose="020F0502020204030204" pitchFamily="34" charset="0"/>
              </a:rPr>
              <a:t>cycle from raising customer service request to solving the request and informing the status of the request to the customer</a:t>
            </a:r>
          </a:p>
        </p:txBody>
      </p:sp>
      <p:pic>
        <p:nvPicPr>
          <p:cNvPr id="9" name="Picture 2" descr="http://cloud-infosys.com/wp-content/uploads/2015/02/service-clou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38" y="1793868"/>
            <a:ext cx="4857774" cy="27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88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Handling Marketing through Salesforce.com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644790"/>
            <a:ext cx="9144000" cy="498710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pic>
        <p:nvPicPr>
          <p:cNvPr id="8" name="Picture 2" descr="G:\SFDC Training_Complete Data\Introduction\Salesforce Data Process 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52" y="1078927"/>
            <a:ext cx="8378456" cy="33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9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Introduction to Business Objects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-3630" y="4674951"/>
            <a:ext cx="9144000" cy="464382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41628" y="1102078"/>
            <a:ext cx="86534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HP Simplified" pitchFamily="34" charset="0"/>
              </a:rPr>
              <a:t>Salesforce.com Objects involves understanding which data are a standard part of SFDC, which data need to be added as custom fields or custom objects, and which data need to be integrated from outside systems.</a:t>
            </a:r>
          </a:p>
          <a:p>
            <a:pPr marL="269875" indent="-269875">
              <a:buFont typeface="Wingdings" panose="05000000000000000000" pitchFamily="2" charset="2"/>
              <a:buChar char="Ø"/>
            </a:pPr>
            <a:endParaRPr lang="en-US" sz="1400" b="1" dirty="0">
              <a:solidFill>
                <a:schemeClr val="accent1"/>
              </a:solidFill>
              <a:latin typeface="Calibri" panose="020F0502020204030204" pitchFamily="34" charset="0"/>
              <a:cs typeface="HP Simplified" pitchFamily="34" charset="0"/>
            </a:endParaRPr>
          </a:p>
          <a:p>
            <a:pPr marL="269875" indent="-269875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HP Simplified" pitchFamily="34" charset="0"/>
              </a:rPr>
              <a:t>Two types of business objects:</a:t>
            </a:r>
          </a:p>
          <a:p>
            <a:pPr marL="727063" lvl="1" indent="-269875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HP Simplified" pitchFamily="34" charset="0"/>
              </a:rPr>
              <a:t>Standard Objects</a:t>
            </a:r>
          </a:p>
          <a:p>
            <a:pPr marL="727063" lvl="1" indent="-269875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HP Simplified" pitchFamily="34" charset="0"/>
              </a:rPr>
              <a:t>Custom objects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16" y="1619317"/>
            <a:ext cx="4163840" cy="30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Salesforce Tools for your Business Processes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679118"/>
            <a:ext cx="9144000" cy="464382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562" y="1163060"/>
            <a:ext cx="7886700" cy="3927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Salesforce Standard and Custom Objects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Standard &amp; Custom Fields and Data Types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Relationships (Lookup &amp; Master-Detail)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Page Layouts &amp; Record Types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Validation Rules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Workflow  Rules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Approval 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Profiles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License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Sharing Settings and Roles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Calibri" panose="020F0502020204030204" pitchFamily="34" charset="0"/>
              </a:rPr>
              <a:t>Tabs, Apps &amp; Packages</a:t>
            </a:r>
            <a:endParaRPr lang="en-IN" sz="1400" dirty="0">
              <a:latin typeface="Calibri" panose="020F0502020204030204" pitchFamily="34" charset="0"/>
            </a:endParaRPr>
          </a:p>
        </p:txBody>
      </p:sp>
      <p:pic>
        <p:nvPicPr>
          <p:cNvPr id="10" name="Picture 9" descr="C:\Documents and Settings\Administrator.vkumar07\Desktop\SFDC Training Study Material\Business Logic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2754" y="983399"/>
            <a:ext cx="4971245" cy="36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75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Know your instructor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5818" y="3265653"/>
            <a:ext cx="2232375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0213">
              <a:spcAft>
                <a:spcPts val="400"/>
              </a:spcAft>
              <a:buSzPct val="100000"/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HP Simplified" pitchFamily="34" charset="0"/>
              </a:rPr>
              <a:t>Ronjay Chakraborty </a:t>
            </a:r>
            <a:r>
              <a:rPr lang="en-US" sz="1100" b="1" dirty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MBA-IIM Lucknow </a:t>
            </a:r>
          </a:p>
          <a:p>
            <a:pPr algn="ctr" defTabSz="430213">
              <a:spcAft>
                <a:spcPts val="400"/>
              </a:spcAft>
              <a:buSzPct val="100000"/>
            </a:pPr>
            <a:r>
              <a:rPr lang="en-US" sz="1100" b="1" dirty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  Expert, Salesforce with an IT </a:t>
            </a:r>
            <a:r>
              <a:rPr lang="en-US" sz="1100" b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MNC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4457" y="1381016"/>
            <a:ext cx="5795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>
                <a:latin typeface="Calibri" panose="020F0502020204030204" pitchFamily="34" charset="0"/>
              </a:rPr>
              <a:t>He has </a:t>
            </a:r>
            <a:r>
              <a:rPr lang="en-US" sz="1400" dirty="0" smtClean="0">
                <a:latin typeface="Calibri" panose="020F0502020204030204" pitchFamily="34" charset="0"/>
              </a:rPr>
              <a:t>an overall </a:t>
            </a:r>
            <a:r>
              <a:rPr lang="en-US" sz="1400" dirty="0">
                <a:latin typeface="Calibri" panose="020F0502020204030204" pitchFamily="34" charset="0"/>
              </a:rPr>
              <a:t>9+ years of experience across Indian and global </a:t>
            </a:r>
            <a:r>
              <a:rPr lang="en-US" sz="1400" dirty="0" smtClean="0">
                <a:latin typeface="Calibri" panose="020F0502020204030204" pitchFamily="34" charset="0"/>
              </a:rPr>
              <a:t>organizations </a:t>
            </a:r>
            <a:r>
              <a:rPr lang="en-US" sz="1400" dirty="0">
                <a:latin typeface="Calibri" panose="020F0502020204030204" pitchFamily="34" charset="0"/>
              </a:rPr>
              <a:t>in the areas of technology consulting, IT strategy,  </a:t>
            </a:r>
            <a:r>
              <a:rPr lang="en-US" sz="1400" dirty="0" smtClean="0">
                <a:latin typeface="Calibri" panose="020F0502020204030204" pitchFamily="34" charset="0"/>
              </a:rPr>
              <a:t>business </a:t>
            </a:r>
            <a:r>
              <a:rPr lang="en-US" sz="1400" dirty="0">
                <a:latin typeface="Calibri" panose="020F0502020204030204" pitchFamily="34" charset="0"/>
              </a:rPr>
              <a:t>development and process consulting. Ronjay has </a:t>
            </a:r>
            <a:r>
              <a:rPr lang="en-US" sz="1400" dirty="0" smtClean="0">
                <a:latin typeface="Calibri" panose="020F0502020204030204" pitchFamily="34" charset="0"/>
              </a:rPr>
              <a:t>led several </a:t>
            </a:r>
            <a:r>
              <a:rPr lang="en-US" sz="1400" dirty="0">
                <a:latin typeface="Calibri" panose="020F0502020204030204" pitchFamily="34" charset="0"/>
              </a:rPr>
              <a:t>key transformation projects across healthcare, retail, consumer goods and technology domains.</a:t>
            </a:r>
            <a:endParaRPr lang="en-US" sz="1400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sp>
        <p:nvSpPr>
          <p:cNvPr id="17" name="Rectangle 16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955287" y="1390866"/>
            <a:ext cx="0" cy="2113808"/>
          </a:xfrm>
          <a:prstGeom prst="line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3" y="1422522"/>
            <a:ext cx="1759426" cy="1759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Simple User Interface of Salesforce.com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706694"/>
            <a:ext cx="9144000" cy="428689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5" y="946571"/>
            <a:ext cx="7686430" cy="37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Salesforce Analytics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688623"/>
            <a:ext cx="9144000" cy="43397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pic>
        <p:nvPicPr>
          <p:cNvPr id="7" name="Picture 14" descr="mobile man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1695" y="3112295"/>
            <a:ext cx="822325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arketing_exec_dashboard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3875" y="1490538"/>
            <a:ext cx="3049625" cy="2463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>
              <a:rot lat="151518" lon="20115621" rev="228828"/>
            </a:camera>
            <a:lightRig rig="threePt" dir="t"/>
          </a:scene3d>
          <a:sp3d>
            <a:bevelT/>
          </a:sp3d>
        </p:spPr>
      </p:pic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240970" y="2637632"/>
            <a:ext cx="24860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000" b="1" dirty="0">
                <a:latin typeface="Calibri" panose="020F0502020204030204" pitchFamily="34" charset="0"/>
                <a:ea typeface="ヒラギノ角ゴ Pro W3"/>
                <a:cs typeface="Arial" pitchFamily="34" charset="0"/>
              </a:rPr>
              <a:t>Real-Time Updates</a:t>
            </a:r>
          </a:p>
        </p:txBody>
      </p:sp>
      <p:sp>
        <p:nvSpPr>
          <p:cNvPr id="10" name="TextBox 15"/>
          <p:cNvSpPr txBox="1">
            <a:spLocks noChangeArrowheads="1"/>
          </p:cNvSpPr>
          <p:nvPr/>
        </p:nvSpPr>
        <p:spPr bwMode="auto">
          <a:xfrm>
            <a:off x="1374320" y="3442495"/>
            <a:ext cx="248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000" b="1" dirty="0">
                <a:latin typeface="Calibri" panose="020F0502020204030204" pitchFamily="34" charset="0"/>
                <a:ea typeface="ヒラギノ角ゴ Pro W3"/>
                <a:cs typeface="Arial" pitchFamily="34" charset="0"/>
              </a:rPr>
              <a:t>Real-Time Updates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983272" y="4129124"/>
            <a:ext cx="28717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600" b="1" dirty="0">
                <a:latin typeface="Calibri" panose="020F0502020204030204" pitchFamily="34" charset="0"/>
                <a:cs typeface="Arial" pitchFamily="34" charset="0"/>
              </a:rPr>
              <a:t>Real-Time Analytics</a:t>
            </a:r>
            <a:endParaRPr lang="en-US" altLang="en-US" sz="1600" b="1" dirty="0">
              <a:latin typeface="Calibri" panose="020F0502020204030204" pitchFamily="34" charset="0"/>
            </a:endParaRPr>
          </a:p>
        </p:txBody>
      </p:sp>
      <p:pic>
        <p:nvPicPr>
          <p:cNvPr id="12" name="Picture 21" descr="Man Working.png"/>
          <p:cNvPicPr>
            <a:picLocks noChangeAspect="1"/>
          </p:cNvPicPr>
          <p:nvPr/>
        </p:nvPicPr>
        <p:blipFill>
          <a:blip r:embed="rId6"/>
          <a:srcRect r="6383" b="8730"/>
          <a:stretch>
            <a:fillRect/>
          </a:stretch>
        </p:blipFill>
        <p:spPr bwMode="auto">
          <a:xfrm>
            <a:off x="96382" y="2040732"/>
            <a:ext cx="119062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2" descr="Picture 9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92295" y="1085635"/>
            <a:ext cx="3648075" cy="3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5601124" y="1326956"/>
            <a:ext cx="31384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solidFill>
                  <a:srgbClr val="CC0000"/>
                </a:solidFill>
                <a:latin typeface="Calibri" panose="020F0502020204030204" pitchFamily="34" charset="0"/>
                <a:ea typeface="ヒラギノ角ゴ Pro W3"/>
                <a:cs typeface="Arial" pitchFamily="34" charset="0"/>
              </a:rPr>
              <a:t>Real-Time Visibility with </a:t>
            </a:r>
          </a:p>
          <a:p>
            <a:pPr algn="ctr"/>
            <a:r>
              <a:rPr lang="en-US" altLang="en-US" sz="1600" b="1" dirty="0">
                <a:solidFill>
                  <a:srgbClr val="CC0000"/>
                </a:solidFill>
                <a:latin typeface="Calibri" panose="020F0502020204030204" pitchFamily="34" charset="0"/>
                <a:ea typeface="ヒラギノ角ゴ Pro W3"/>
                <a:cs typeface="Arial" pitchFamily="34" charset="0"/>
              </a:rPr>
              <a:t>Easy to Create Reports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74249" y="1030981"/>
            <a:ext cx="28717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600" dirty="0" smtClean="0">
                <a:solidFill>
                  <a:srgbClr val="00B0F0"/>
                </a:solidFill>
                <a:latin typeface="Calibri" panose="020F0502020204030204" pitchFamily="34" charset="0"/>
                <a:cs typeface="Arial" pitchFamily="34" charset="0"/>
              </a:rPr>
              <a:t>Two Analytics tools:</a:t>
            </a:r>
          </a:p>
          <a:p>
            <a:pPr marL="177800" indent="-177800">
              <a:buFont typeface="Wingdings" pitchFamily="2" charset="2"/>
              <a:buChar char="§"/>
            </a:pPr>
            <a:r>
              <a:rPr lang="en-US" altLang="en-US" sz="1600" dirty="0" smtClean="0">
                <a:solidFill>
                  <a:srgbClr val="00B0F0"/>
                </a:solidFill>
                <a:latin typeface="Calibri" panose="020F0502020204030204" pitchFamily="34" charset="0"/>
                <a:cs typeface="Arial" pitchFamily="34" charset="0"/>
              </a:rPr>
              <a:t>Reports</a:t>
            </a:r>
          </a:p>
          <a:p>
            <a:pPr marL="177800" indent="-177800">
              <a:buFont typeface="Wingdings" pitchFamily="2" charset="2"/>
              <a:buChar char="§"/>
            </a:pPr>
            <a:r>
              <a:rPr lang="en-US" altLang="en-US" sz="1600" dirty="0" smtClean="0">
                <a:solidFill>
                  <a:srgbClr val="00B0F0"/>
                </a:solidFill>
                <a:latin typeface="Calibri" panose="020F0502020204030204" pitchFamily="34" charset="0"/>
                <a:cs typeface="Arial" pitchFamily="34" charset="0"/>
              </a:rPr>
              <a:t>Dashboards</a:t>
            </a:r>
            <a:endParaRPr lang="en-US" altLang="en-US" sz="1600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94762" y="2026898"/>
            <a:ext cx="3375025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163" defTabSz="642938">
              <a:spcAft>
                <a:spcPts val="120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alibri" panose="020F0502020204030204" pitchFamily="34" charset="0"/>
                <a:ea typeface="ヒラギノ角ゴ Pro W3"/>
                <a:cs typeface="Arial" pitchFamily="34" charset="0"/>
                <a:sym typeface="Arial" pitchFamily="34" charset="0"/>
              </a:rPr>
              <a:t>Customizable by Business Users</a:t>
            </a:r>
          </a:p>
          <a:p>
            <a:pPr marL="30163" defTabSz="642938">
              <a:spcAft>
                <a:spcPts val="120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alibri" panose="020F0502020204030204" pitchFamily="34" charset="0"/>
                <a:ea typeface="ヒラギノ角ゴ Pro W3"/>
                <a:cs typeface="Arial" pitchFamily="34" charset="0"/>
                <a:sym typeface="Arial" pitchFamily="34" charset="0"/>
              </a:rPr>
              <a:t>Real-Time Reporting</a:t>
            </a:r>
          </a:p>
          <a:p>
            <a:pPr marL="30163" defTabSz="642938">
              <a:spcAft>
                <a:spcPts val="120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alibri" panose="020F0502020204030204" pitchFamily="34" charset="0"/>
                <a:ea typeface="ヒラギノ角ゴ Pro W3"/>
                <a:cs typeface="Arial" pitchFamily="34" charset="0"/>
                <a:sym typeface="Arial" pitchFamily="34" charset="0"/>
              </a:rPr>
              <a:t>Integrated Analytics Across All  Apps</a:t>
            </a:r>
          </a:p>
          <a:p>
            <a:pPr marL="30163" defTabSz="642938">
              <a:spcAft>
                <a:spcPts val="120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alibri" panose="020F0502020204030204" pitchFamily="34" charset="0"/>
                <a:ea typeface="ヒラギノ角ゴ Pro W3"/>
                <a:cs typeface="Arial" pitchFamily="34" charset="0"/>
                <a:sym typeface="Arial" pitchFamily="34" charset="0"/>
              </a:rPr>
              <a:t>Security Controls</a:t>
            </a:r>
          </a:p>
          <a:p>
            <a:pPr marL="30163" defTabSz="642938">
              <a:spcAft>
                <a:spcPts val="120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alibri" panose="020F0502020204030204" pitchFamily="34" charset="0"/>
                <a:ea typeface="ヒラギノ角ゴ Pro W3"/>
                <a:cs typeface="Arial" pitchFamily="34" charset="0"/>
                <a:sym typeface="Arial" pitchFamily="34" charset="0"/>
              </a:rPr>
              <a:t>Mobile Access</a:t>
            </a:r>
          </a:p>
          <a:p>
            <a:pPr marL="30163" defTabSz="642938">
              <a:spcAft>
                <a:spcPts val="120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alibri" panose="020F0502020204030204" pitchFamily="34" charset="0"/>
                <a:ea typeface="ヒラギノ角ゴ Pro W3"/>
                <a:cs typeface="Arial" pitchFamily="34" charset="0"/>
                <a:sym typeface="Arial" pitchFamily="34" charset="0"/>
              </a:rPr>
              <a:t>Email Dashboard Delivery</a:t>
            </a:r>
          </a:p>
        </p:txBody>
      </p:sp>
    </p:spTree>
    <p:extLst>
      <p:ext uri="{BB962C8B-B14F-4D97-AF65-F5344CB8AC3E}">
        <p14:creationId xmlns:p14="http://schemas.microsoft.com/office/powerpoint/2010/main" val="321921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Reports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-3630" y="4676480"/>
            <a:ext cx="9144000" cy="461323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pic>
        <p:nvPicPr>
          <p:cNvPr id="13" name="Picture 22" descr="Picture 9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92295" y="1302546"/>
            <a:ext cx="3648075" cy="328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0710" y="999849"/>
            <a:ext cx="8294914" cy="3927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/>
            <a:r>
              <a:rPr lang="en-IN" sz="1400" dirty="0" smtClean="0">
                <a:latin typeface="Calibri" panose="020F0502020204030204" pitchFamily="34" charset="0"/>
              </a:rPr>
              <a:t>A report contains a </a:t>
            </a:r>
            <a:r>
              <a:rPr lang="en-IN" sz="1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set of data displayed in organized rows and columns</a:t>
            </a:r>
            <a:r>
              <a:rPr lang="en-IN" sz="1400" dirty="0" smtClean="0">
                <a:latin typeface="Calibri" panose="020F0502020204030204" pitchFamily="34" charset="0"/>
              </a:rPr>
              <a:t>, based on certain criteria thereby, helping to derive meaningful insights</a:t>
            </a:r>
            <a:endParaRPr lang="en-IN" sz="1400" dirty="0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75" y="1302545"/>
            <a:ext cx="7737945" cy="29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Dashboards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766470"/>
            <a:ext cx="9144000" cy="412830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pic>
        <p:nvPicPr>
          <p:cNvPr id="13" name="Picture 22" descr="Picture 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2295" y="1302545"/>
            <a:ext cx="3648075" cy="3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82562" y="1085620"/>
            <a:ext cx="8294914" cy="3927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Dashboards are graphical representation of the results from reports. </a:t>
            </a:r>
            <a:r>
              <a:rPr lang="en-IN" sz="1400" dirty="0" smtClean="0">
                <a:latin typeface="Calibri" panose="020F0502020204030204" pitchFamily="34" charset="0"/>
              </a:rPr>
              <a:t>They provide a snapshot of key metrics and performance indicators for the organization.</a:t>
            </a:r>
            <a:endParaRPr lang="en-IN" sz="1400" dirty="0"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80" y="1738262"/>
            <a:ext cx="3172602" cy="136046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1" b="8616"/>
          <a:stretch/>
        </p:blipFill>
        <p:spPr bwMode="auto">
          <a:xfrm>
            <a:off x="3716976" y="1785763"/>
            <a:ext cx="1840675" cy="133003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5"/>
          <a:stretch>
            <a:fillRect/>
          </a:stretch>
        </p:blipFill>
        <p:spPr bwMode="auto">
          <a:xfrm>
            <a:off x="3716976" y="3142685"/>
            <a:ext cx="5118265" cy="15627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09698" y="1695183"/>
            <a:ext cx="3105398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algn="just" defTabSz="914378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IN" sz="1400" b="1" dirty="0" smtClean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Four Types of Dashboards</a:t>
            </a:r>
          </a:p>
          <a:p>
            <a:pPr marL="450850" lvl="2" indent="-177800" algn="just" defTabSz="914378" fontAlgn="ctr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1200" b="1" dirty="0" smtClean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r>
              <a:rPr lang="en-IN" sz="1200" b="1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IN" sz="12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for showing top five lists</a:t>
            </a:r>
          </a:p>
          <a:p>
            <a:pPr marL="450850" lvl="2" indent="-177800" algn="just" defTabSz="914378" fontAlgn="ctr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1200" b="1" dirty="0" smtClean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IN" sz="1200" b="1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IN" sz="12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to prepare various charts e.g. bar charts, line charts, pie</a:t>
            </a:r>
          </a:p>
          <a:p>
            <a:pPr marL="450850" lvl="2" indent="-177800" algn="just" defTabSz="914378" fontAlgn="ctr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1200" b="1" dirty="0" smtClean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Gauge</a:t>
            </a:r>
            <a:r>
              <a:rPr lang="en-IN" sz="1200" b="1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IN" sz="12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to show progress towards a goal</a:t>
            </a:r>
          </a:p>
          <a:p>
            <a:pPr marL="450850" lvl="2" indent="-177800" algn="just" defTabSz="914378" fontAlgn="ctr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1200" b="1" dirty="0" smtClean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Metric</a:t>
            </a:r>
            <a:r>
              <a:rPr lang="en-IN" sz="1200" b="1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IN" sz="12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Shows a single number </a:t>
            </a:r>
          </a:p>
        </p:txBody>
      </p:sp>
    </p:spTree>
    <p:extLst>
      <p:ext uri="{BB962C8B-B14F-4D97-AF65-F5344CB8AC3E}">
        <p14:creationId xmlns:p14="http://schemas.microsoft.com/office/powerpoint/2010/main" val="103478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anose="020F0502020204030204" pitchFamily="34" charset="0"/>
              </a:rPr>
              <a:t>Certifications 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sp>
        <p:nvSpPr>
          <p:cNvPr id="8" name="Round Diagonal Corner Rectangle 7"/>
          <p:cNvSpPr/>
          <p:nvPr/>
        </p:nvSpPr>
        <p:spPr>
          <a:xfrm>
            <a:off x="283226" y="2925308"/>
            <a:ext cx="8407730" cy="2113807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Edureka's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CRM Salesforce for Beginners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course: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Become an expert in CRM Salesforce by mastering concepts of CRM, its business implications and how Cloud computing is changing the way businesses use technology to engage with their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Online Live Courses: 16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Assignments: 12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Project: 12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Lifetime Access + 24 X 7 Support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008" y="1735772"/>
            <a:ext cx="6080166" cy="5981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Go to www.edureka.co/crm-salesforce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4562" y="2350792"/>
            <a:ext cx="4227616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 starts from 10 October (Weekend Batch)</a:t>
            </a:r>
          </a:p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Timings: 8:30 AM to 10:30 AM</a:t>
            </a:r>
          </a:p>
        </p:txBody>
      </p:sp>
      <p:pic>
        <p:nvPicPr>
          <p:cNvPr id="11" name="Picture 10"/>
          <p:cNvPicPr preferRelativeResize="0">
            <a:picLocks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59" t="36990" r="29991" b="33407"/>
          <a:stretch/>
        </p:blipFill>
        <p:spPr bwMode="auto">
          <a:xfrm>
            <a:off x="2454562" y="1079264"/>
            <a:ext cx="612648" cy="60350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416463" y="1252922"/>
            <a:ext cx="6531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latin typeface="Calibri" panose="020F0502020204030204" pitchFamily="34" charset="0"/>
              </a:rPr>
              <a:t>Get Certified in CRM Salesforce by </a:t>
            </a:r>
            <a:r>
              <a:rPr lang="en-US" sz="1400" b="1" dirty="0" err="1" smtClean="0">
                <a:latin typeface="Calibri" panose="020F0502020204030204" pitchFamily="34" charset="0"/>
              </a:rPr>
              <a:t>Edureka</a:t>
            </a:r>
            <a:endParaRPr lang="en-US" sz="14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9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7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itchFamily="34" charset="0"/>
                <a:cs typeface="Calibri" panose="020F0502020204030204" pitchFamily="34" charset="0"/>
              </a:rPr>
              <a:t>What will you learn today?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3116" y="1124722"/>
            <a:ext cx="569927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</a:rPr>
              <a:t>In this session, we will understand about</a:t>
            </a:r>
            <a:r>
              <a:rPr lang="en-IN" sz="1400" dirty="0" smtClean="0">
                <a:latin typeface="Calibri" panose="020F0502020204030204" pitchFamily="34" charset="0"/>
              </a:rPr>
              <a:t>:</a:t>
            </a:r>
          </a:p>
          <a:p>
            <a:endParaRPr lang="en-IN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latin typeface="Calibri" panose="020F0502020204030204" pitchFamily="34" charset="0"/>
              </a:rPr>
              <a:t> CRM Overview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1400" dirty="0">
                <a:latin typeface="Calibri" panose="020F0502020204030204" pitchFamily="34" charset="0"/>
              </a:rPr>
              <a:t> Importance of CRM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1400" dirty="0">
                <a:latin typeface="Calibri" panose="020F0502020204030204" pitchFamily="34" charset="0"/>
              </a:rPr>
              <a:t> Brief History   </a:t>
            </a:r>
            <a:r>
              <a:rPr lang="en-IN" sz="1400" dirty="0" smtClean="0">
                <a:latin typeface="Calibri" panose="020F0502020204030204" pitchFamily="34" charset="0"/>
              </a:rPr>
              <a:t>      </a:t>
            </a:r>
            <a:endParaRPr lang="en-IN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Calibri" panose="020F0502020204030204" pitchFamily="34" charset="0"/>
              </a:rPr>
              <a:t> Introduction </a:t>
            </a:r>
            <a:r>
              <a:rPr lang="en-IN" sz="1400" b="1" dirty="0">
                <a:latin typeface="Calibri" panose="020F0502020204030204" pitchFamily="34" charset="0"/>
              </a:rPr>
              <a:t>to Cloud Computing – SaaS and </a:t>
            </a:r>
            <a:r>
              <a:rPr lang="en-IN" sz="1400" b="1" dirty="0" smtClean="0">
                <a:latin typeface="Calibri" panose="020F0502020204030204" pitchFamily="34" charset="0"/>
              </a:rPr>
              <a:t>PaaS</a:t>
            </a:r>
            <a:endParaRPr lang="en-IN" sz="1400" b="1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Calibri" panose="020F0502020204030204" pitchFamily="34" charset="0"/>
              </a:rPr>
              <a:t>  Overview </a:t>
            </a:r>
            <a:r>
              <a:rPr lang="en-IN" sz="1400" b="1" dirty="0">
                <a:latin typeface="Calibri" panose="020F0502020204030204" pitchFamily="34" charset="0"/>
              </a:rPr>
              <a:t>of Salesforce.com (SFDC)</a:t>
            </a:r>
          </a:p>
          <a:p>
            <a:pPr marL="1081088" lvl="2" indent="-168275">
              <a:buFont typeface="Wingdings" pitchFamily="2" charset="2"/>
              <a:buChar char="§"/>
            </a:pPr>
            <a:r>
              <a:rPr lang="en-IN" sz="1400" dirty="0">
                <a:latin typeface="Calibri" panose="020F0502020204030204" pitchFamily="34" charset="0"/>
              </a:rPr>
              <a:t>Sales Cloud</a:t>
            </a:r>
          </a:p>
          <a:p>
            <a:pPr marL="1081088" lvl="2" indent="-168275">
              <a:buFont typeface="Wingdings" pitchFamily="2" charset="2"/>
              <a:buChar char="§"/>
            </a:pPr>
            <a:r>
              <a:rPr lang="en-IN" sz="1400" dirty="0">
                <a:latin typeface="Calibri" panose="020F0502020204030204" pitchFamily="34" charset="0"/>
              </a:rPr>
              <a:t>Marketing Cloud</a:t>
            </a:r>
          </a:p>
          <a:p>
            <a:pPr marL="1081088" lvl="2" indent="-168275">
              <a:buFont typeface="Wingdings" pitchFamily="2" charset="2"/>
              <a:buChar char="§"/>
            </a:pPr>
            <a:r>
              <a:rPr lang="en-IN" sz="1400" dirty="0">
                <a:latin typeface="Calibri" panose="020F0502020204030204" pitchFamily="34" charset="0"/>
              </a:rPr>
              <a:t>Service </a:t>
            </a:r>
            <a:r>
              <a:rPr lang="en-IN" sz="1400" dirty="0" smtClean="0">
                <a:latin typeface="Calibri" panose="020F0502020204030204" pitchFamily="34" charset="0"/>
              </a:rPr>
              <a:t>Cloud</a:t>
            </a:r>
          </a:p>
          <a:p>
            <a:pPr marL="742950" lvl="1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Introduction to Business Objects</a:t>
            </a:r>
          </a:p>
          <a:p>
            <a:pPr marL="742950" lvl="1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Salesforce Tools</a:t>
            </a:r>
          </a:p>
          <a:p>
            <a:pPr marL="742950" lvl="1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Salesforce Analytics</a:t>
            </a:r>
          </a:p>
          <a:p>
            <a:pPr marL="285750" indent="-285750" defTabSz="430213">
              <a:spcAft>
                <a:spcPts val="400"/>
              </a:spcAft>
              <a:buSzPct val="100000"/>
              <a:buFont typeface="Wingdings" panose="05000000000000000000" pitchFamily="2" charset="2"/>
              <a:buChar char="ü"/>
            </a:pPr>
            <a:endParaRPr lang="en-US" sz="16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01"/>
          <p:cNvGrpSpPr>
            <a:grpSpLocks/>
          </p:cNvGrpSpPr>
          <p:nvPr/>
        </p:nvGrpSpPr>
        <p:grpSpPr>
          <a:xfrm>
            <a:off x="73555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21" name="Group 2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23" name="Freeform 2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>
            <a:spLocks/>
          </p:cNvSpPr>
          <p:nvPr/>
        </p:nvSpPr>
        <p:spPr>
          <a:xfrm>
            <a:off x="-3630" y="4546304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Course link: http://www.edureka.co/crm-salesforce</a:t>
            </a:r>
          </a:p>
        </p:txBody>
      </p:sp>
    </p:spTree>
    <p:extLst>
      <p:ext uri="{BB962C8B-B14F-4D97-AF65-F5344CB8AC3E}">
        <p14:creationId xmlns:p14="http://schemas.microsoft.com/office/powerpoint/2010/main" val="373872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9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>
                <a:latin typeface="Calibri" panose="020F0502020204030204" pitchFamily="34" charset="0"/>
              </a:rPr>
              <a:t>CRM Overview</a:t>
            </a:r>
            <a:endParaRPr lang="en-US" sz="5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1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/>
              <a:t>CRM Overview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3253839" y="1070810"/>
            <a:ext cx="5791531" cy="3105868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ustomer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R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elationship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Broadly defined, CRM is a strategy for managing a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company’s interactions with clients and sales prospects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and ensuring the ‘Connect’ sustains throughout the relation. </a:t>
            </a:r>
            <a:endParaRPr lang="en-US" sz="1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Purpose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Retain existing clients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Energize dormant accounts / clients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Find new clients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New launch offers from your beloved cosmetics brand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Supermarkets / Retail brands giving out specific deals to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810"/>
            <a:ext cx="3013034" cy="2883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Importance of </a:t>
            </a:r>
            <a:r>
              <a:rPr lang="en-IN" sz="2400" dirty="0" smtClean="0">
                <a:latin typeface="Calibri" panose="020F0502020204030204" pitchFamily="34" charset="0"/>
              </a:rPr>
              <a:t>CRM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-3630" y="4545036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Course link: http://www.edureka.co/crm-salesforce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182562" y="1123263"/>
            <a:ext cx="8862808" cy="970312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Sales team always had data on what is selling and who is buying. Then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why is it that CRM has become so important in the current world?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Lack of timely data and fragmented systems meant unused data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Companies were worried about getting their house in 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order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39" y="2116251"/>
            <a:ext cx="4536374" cy="798932"/>
          </a:xfrm>
          <a:prstGeom prst="rect">
            <a:avLst/>
          </a:prstGeom>
        </p:spPr>
      </p:pic>
      <p:sp>
        <p:nvSpPr>
          <p:cNvPr id="11" name="Round Diagonal Corner Rectangle 10"/>
          <p:cNvSpPr/>
          <p:nvPr/>
        </p:nvSpPr>
        <p:spPr>
          <a:xfrm>
            <a:off x="2154667" y="2932644"/>
            <a:ext cx="2413703" cy="1558887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Quick and specific response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Flexible resolutions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No rigidity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Less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Easy information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availability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ound Diagonal Corner Rectangle 11"/>
          <p:cNvSpPr/>
          <p:nvPr/>
        </p:nvSpPr>
        <p:spPr>
          <a:xfrm>
            <a:off x="4917185" y="2915183"/>
            <a:ext cx="2884903" cy="1558887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Higher revenues through lesser personnel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Reduced maintenance (cost &amp;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Activities targeted at revenue generation</a:t>
            </a:r>
          </a:p>
        </p:txBody>
      </p:sp>
    </p:spTree>
    <p:extLst>
      <p:ext uri="{BB962C8B-B14F-4D97-AF65-F5344CB8AC3E}">
        <p14:creationId xmlns:p14="http://schemas.microsoft.com/office/powerpoint/2010/main" val="19482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Importance of CRM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545036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Course link: http://www.edureka.co/crm-salesforce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8034797"/>
              </p:ext>
            </p:extLst>
          </p:nvPr>
        </p:nvGraphicFramePr>
        <p:xfrm>
          <a:off x="492072" y="1090558"/>
          <a:ext cx="8342416" cy="308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71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CRM – The Result (till now...)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82562" y="1033154"/>
            <a:ext cx="8957808" cy="37626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/>
            <a:r>
              <a:rPr lang="en-US" sz="1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Two main types of CRM systems</a:t>
            </a:r>
          </a:p>
          <a:p>
            <a:pPr lvl="1"/>
            <a:r>
              <a:rPr lang="en-US" sz="1400" dirty="0" smtClean="0">
                <a:latin typeface="Calibri" panose="020F0502020204030204" pitchFamily="34" charset="0"/>
              </a:rPr>
              <a:t>On Premise / Traditional systems (Siebel)</a:t>
            </a:r>
          </a:p>
          <a:p>
            <a:pPr lvl="1"/>
            <a:r>
              <a:rPr lang="en-US" sz="1400" dirty="0" smtClean="0">
                <a:latin typeface="Calibri" panose="020F0502020204030204" pitchFamily="34" charset="0"/>
              </a:rPr>
              <a:t>On Demand / Cloud Based Systems (SFDC)</a:t>
            </a:r>
          </a:p>
          <a:p>
            <a:pPr marL="269875" indent="-269875"/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5929456" y="3341808"/>
            <a:ext cx="29770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latin typeface="Calibri" panose="020F0502020204030204" pitchFamily="34" charset="0"/>
                <a:ea typeface="ＭＳ Ｐゴシック" pitchFamily="34" charset="-128"/>
                <a:cs typeface="Arial" pitchFamily="34" charset="0"/>
              </a:rPr>
              <a:t>Today</a:t>
            </a:r>
          </a:p>
          <a:p>
            <a:pPr algn="ctr"/>
            <a:r>
              <a:rPr lang="en-US" altLang="en-US" sz="1400" b="1" dirty="0">
                <a:latin typeface="Calibri" panose="020F0502020204030204" pitchFamily="34" charset="0"/>
                <a:ea typeface="ＭＳ Ｐゴシック" pitchFamily="34" charset="-128"/>
                <a:cs typeface="Arial" pitchFamily="34" charset="0"/>
              </a:rPr>
              <a:t>Cloud Computing Applications</a:t>
            </a:r>
          </a:p>
        </p:txBody>
      </p:sp>
      <p:grpSp>
        <p:nvGrpSpPr>
          <p:cNvPr id="30" name="Group 26"/>
          <p:cNvGrpSpPr>
            <a:grpSpLocks/>
          </p:cNvGrpSpPr>
          <p:nvPr/>
        </p:nvGrpSpPr>
        <p:grpSpPr bwMode="auto">
          <a:xfrm>
            <a:off x="4142582" y="2167160"/>
            <a:ext cx="758825" cy="909637"/>
            <a:chOff x="4195763" y="2301875"/>
            <a:chExt cx="855662" cy="1081088"/>
          </a:xfrm>
        </p:grpSpPr>
        <p:pic>
          <p:nvPicPr>
            <p:cNvPr id="31" name="Picture 1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57675" y="2301875"/>
              <a:ext cx="7112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1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92600" y="2476500"/>
              <a:ext cx="422275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1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251325" y="2752725"/>
              <a:ext cx="620713" cy="188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2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195763" y="2997200"/>
              <a:ext cx="823912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21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275138" y="3224213"/>
              <a:ext cx="776287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6620" y="1980002"/>
            <a:ext cx="1335088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7"/>
          <p:cNvPicPr>
            <a:picLocks noChangeAspect="1"/>
          </p:cNvPicPr>
          <p:nvPr/>
        </p:nvPicPr>
        <p:blipFill>
          <a:blip r:embed="rId10"/>
          <a:srcRect r="-5194"/>
          <a:stretch>
            <a:fillRect/>
          </a:stretch>
        </p:blipFill>
        <p:spPr bwMode="auto">
          <a:xfrm>
            <a:off x="2888457" y="1870297"/>
            <a:ext cx="1230313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616348" y="3532577"/>
            <a:ext cx="13401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>
                <a:latin typeface="Calibri" panose="020F0502020204030204" pitchFamily="34" charset="0"/>
                <a:ea typeface="ＭＳ Ｐゴシック" pitchFamily="34" charset="-128"/>
                <a:cs typeface="Arial" pitchFamily="34" charset="0"/>
              </a:rPr>
              <a:t>1960’s</a:t>
            </a:r>
          </a:p>
          <a:p>
            <a:pPr algn="r"/>
            <a:r>
              <a:rPr lang="en-US" altLang="en-US" sz="2000" dirty="0">
                <a:latin typeface="Calibri" panose="020F0502020204030204" pitchFamily="34" charset="0"/>
                <a:ea typeface="ＭＳ Ｐゴシック" pitchFamily="34" charset="-128"/>
                <a:cs typeface="Arial" pitchFamily="34" charset="0"/>
              </a:rPr>
              <a:t>Mainframe</a:t>
            </a:r>
          </a:p>
        </p:txBody>
      </p:sp>
      <p:sp>
        <p:nvSpPr>
          <p:cNvPr id="39" name="TextBox 10"/>
          <p:cNvSpPr txBox="1">
            <a:spLocks noChangeArrowheads="1"/>
          </p:cNvSpPr>
          <p:nvPr/>
        </p:nvSpPr>
        <p:spPr bwMode="auto">
          <a:xfrm>
            <a:off x="3246356" y="3494124"/>
            <a:ext cx="15334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>
                <a:latin typeface="Calibri" panose="020F0502020204030204" pitchFamily="34" charset="0"/>
                <a:ea typeface="ＭＳ Ｐゴシック" pitchFamily="34" charset="-128"/>
                <a:cs typeface="Arial" pitchFamily="34" charset="0"/>
              </a:rPr>
              <a:t>1980’s</a:t>
            </a:r>
          </a:p>
          <a:p>
            <a:pPr algn="r"/>
            <a:r>
              <a:rPr lang="en-US" altLang="en-US" sz="2000" dirty="0">
                <a:latin typeface="Calibri" panose="020F0502020204030204" pitchFamily="34" charset="0"/>
                <a:ea typeface="ＭＳ Ｐゴシック" pitchFamily="34" charset="-128"/>
                <a:cs typeface="Arial" pitchFamily="34" charset="0"/>
              </a:rPr>
              <a:t>Client/server</a:t>
            </a:r>
          </a:p>
        </p:txBody>
      </p:sp>
      <p:pic>
        <p:nvPicPr>
          <p:cNvPr id="41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614988" y="1219919"/>
            <a:ext cx="3017837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0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40438" y="2027957"/>
            <a:ext cx="65881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873875" y="1954932"/>
            <a:ext cx="469900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70788" y="2032719"/>
            <a:ext cx="7350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72188" y="2380382"/>
            <a:ext cx="561975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63" y="2401019"/>
            <a:ext cx="677862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613650" y="2362919"/>
            <a:ext cx="57467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6"/>
          <p:cNvPicPr>
            <a:picLocks noChangeAspect="1"/>
          </p:cNvPicPr>
          <p:nvPr/>
        </p:nvPicPr>
        <p:blipFill>
          <a:blip r:embed="rId18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73863" y="2693119"/>
            <a:ext cx="585787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3" descr="cloud_apps_rgb.pn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334125" y="1666007"/>
            <a:ext cx="138271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57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>
                <a:latin typeface="Calibri" panose="020F0502020204030204" pitchFamily="34" charset="0"/>
              </a:rPr>
              <a:t>Introduction to Cloud Computing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540900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http://www.edureka.co/crm-salesforce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2562" y="1121815"/>
            <a:ext cx="8403021" cy="3927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chemeClr val="accent1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Lucida Grande"/>
              <a:buChar char="−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/>
            <a:r>
              <a:rPr lang="en-IN" sz="1400" dirty="0" smtClean="0">
                <a:latin typeface="Calibri" panose="020F0502020204030204" pitchFamily="34" charset="0"/>
              </a:rPr>
              <a:t>Cloud computing refers to Internet-based computing</a:t>
            </a:r>
          </a:p>
          <a:p>
            <a:pPr marL="727063" lvl="1" indent="-269875"/>
            <a:r>
              <a:rPr lang="en-IN" sz="1400" dirty="0" smtClean="0">
                <a:latin typeface="Calibri" panose="020F0502020204030204" pitchFamily="34" charset="0"/>
              </a:rPr>
              <a:t>Involves shared resources, software and information provided via computers, mobiles</a:t>
            </a:r>
          </a:p>
          <a:p>
            <a:pPr marL="727063" lvl="1" indent="-269875"/>
            <a:r>
              <a:rPr lang="en-IN" sz="1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The term cloud is used to signify the Internet</a:t>
            </a:r>
            <a:endParaRPr lang="en-IN" sz="1400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5370" y="1833914"/>
            <a:ext cx="3325092" cy="217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Documents and Settings\Administrator.vkumar07\Desktop\CloudComputingIMG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2284" y="1757785"/>
            <a:ext cx="3158562" cy="246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8"/>
          <p:cNvSpPr>
            <a:spLocks/>
          </p:cNvSpPr>
          <p:nvPr/>
        </p:nvSpPr>
        <p:spPr bwMode="auto">
          <a:xfrm>
            <a:off x="688979" y="3712931"/>
            <a:ext cx="1876425" cy="76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100" tIns="38100" rIns="38100" bIns="38100"/>
          <a:lstStyle/>
          <a:p>
            <a:pPr algn="r"/>
            <a:r>
              <a:rPr lang="en-US" altLang="en-US" sz="1400" dirty="0">
                <a:latin typeface="Calibri" panose="020F0502020204030204" pitchFamily="34" charset="0"/>
                <a:cs typeface="Arial" pitchFamily="34" charset="0"/>
              </a:rPr>
              <a:t>Multi-Tenant:</a:t>
            </a:r>
          </a:p>
          <a:p>
            <a:pPr algn="r"/>
            <a:r>
              <a:rPr lang="en-US" altLang="en-US" sz="1400" dirty="0">
                <a:latin typeface="Calibri" panose="020F0502020204030204" pitchFamily="34" charset="0"/>
                <a:cs typeface="Arial" pitchFamily="34" charset="0"/>
              </a:rPr>
              <a:t>Pay </a:t>
            </a:r>
            <a:r>
              <a:rPr lang="en-US" altLang="en-US" sz="1400" dirty="0" smtClean="0">
                <a:latin typeface="Calibri" panose="020F0502020204030204" pitchFamily="34" charset="0"/>
                <a:cs typeface="Arial" pitchFamily="34" charset="0"/>
              </a:rPr>
              <a:t>per Use:</a:t>
            </a:r>
            <a:endParaRPr lang="en-US" altLang="en-US" sz="1400" dirty="0">
              <a:latin typeface="Calibri" panose="020F0502020204030204" pitchFamily="34" charset="0"/>
              <a:cs typeface="Arial" pitchFamily="34" charset="0"/>
            </a:endParaRPr>
          </a:p>
          <a:p>
            <a:pPr algn="r"/>
            <a:r>
              <a:rPr lang="en-US" altLang="en-US" sz="1400" dirty="0" smtClean="0">
                <a:latin typeface="Calibri" panose="020F0502020204030204" pitchFamily="34" charset="0"/>
                <a:cs typeface="Arial" pitchFamily="34" charset="0"/>
              </a:rPr>
              <a:t>Scalable:</a:t>
            </a:r>
            <a:endParaRPr lang="en-US" altLang="en-US" sz="1400" dirty="0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2565404" y="3723809"/>
            <a:ext cx="2386880" cy="76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100" tIns="38100" rIns="38100" bIns="38100"/>
          <a:lstStyle/>
          <a:p>
            <a:r>
              <a:rPr lang="en-US" altLang="en-US" sz="1400" dirty="0">
                <a:solidFill>
                  <a:srgbClr val="3890CE"/>
                </a:solidFill>
                <a:latin typeface="Calibri" panose="020F0502020204030204" pitchFamily="34" charset="0"/>
                <a:sym typeface="Myriad Pro It"/>
              </a:rPr>
              <a:t>No Capital Expenditure</a:t>
            </a:r>
          </a:p>
          <a:p>
            <a:r>
              <a:rPr lang="en-US" altLang="en-US" sz="1400" dirty="0">
                <a:solidFill>
                  <a:srgbClr val="3890CE"/>
                </a:solidFill>
                <a:latin typeface="Calibri" panose="020F0502020204030204" pitchFamily="34" charset="0"/>
                <a:sym typeface="Myriad Pro It"/>
              </a:rPr>
              <a:t>Predictable Operating Costs</a:t>
            </a:r>
          </a:p>
          <a:p>
            <a:r>
              <a:rPr lang="en-US" altLang="en-US" sz="1400" dirty="0">
                <a:solidFill>
                  <a:srgbClr val="3890CE"/>
                </a:solidFill>
                <a:latin typeface="Calibri" panose="020F0502020204030204" pitchFamily="34" charset="0"/>
                <a:sym typeface="Myriad Pro It"/>
              </a:rPr>
              <a:t>Scales With You</a:t>
            </a:r>
          </a:p>
        </p:txBody>
      </p:sp>
    </p:spTree>
    <p:extLst>
      <p:ext uri="{BB962C8B-B14F-4D97-AF65-F5344CB8AC3E}">
        <p14:creationId xmlns:p14="http://schemas.microsoft.com/office/powerpoint/2010/main" val="11466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HP_PPT_Standard_16x9</Template>
  <TotalTime>21537</TotalTime>
  <Words>1252</Words>
  <Application>Microsoft Office PowerPoint</Application>
  <PresentationFormat>On-screen Show (16:9)</PresentationFormat>
  <Paragraphs>251</Paragraphs>
  <Slides>25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3" baseType="lpstr">
      <vt:lpstr>Lucida Grande</vt:lpstr>
      <vt:lpstr>Futura Bk</vt:lpstr>
      <vt:lpstr>Wingdings</vt:lpstr>
      <vt:lpstr>Symbol</vt:lpstr>
      <vt:lpstr>HP Simplified</vt:lpstr>
      <vt:lpstr>Futura Hv</vt:lpstr>
      <vt:lpstr>ＭＳ Ｐゴシック</vt:lpstr>
      <vt:lpstr>Calibri</vt:lpstr>
      <vt:lpstr>Myriad Pro It</vt:lpstr>
      <vt:lpstr>Courier New</vt:lpstr>
      <vt:lpstr>ヒラギノ角ゴ Pro W3</vt:lpstr>
      <vt:lpstr>Arial</vt:lpstr>
      <vt:lpstr>Tahoma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Projects &amp; Solutions Team</dc:title>
  <dc:creator>Anandaranga Krishnamurthy</dc:creator>
  <cp:lastModifiedBy>Pritish J</cp:lastModifiedBy>
  <cp:revision>811</cp:revision>
  <cp:lastPrinted>2015-10-02T13:41:35Z</cp:lastPrinted>
  <dcterms:created xsi:type="dcterms:W3CDTF">2012-05-02T14:03:12Z</dcterms:created>
  <dcterms:modified xsi:type="dcterms:W3CDTF">2015-10-07T07:51:15Z</dcterms:modified>
</cp:coreProperties>
</file>